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embeddedFontLst>
    <p:embeddedFont>
      <p:font typeface="Bell M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8" roundtripDataSignature="AMtx7mgEP1EwJBFUygqO1MIPGWseZKmX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152E0F-628F-4E9F-993B-2665763F98EC}">
  <a:tblStyle styleId="{07152E0F-628F-4E9F-993B-2665763F98EC}" styleName="Table_0">
    <a:wholeTbl>
      <a:tcTxStyle b="off" i="off">
        <a:font>
          <a:latin typeface="Calibri"/>
          <a:ea typeface="Calibri"/>
          <a:cs typeface="Calibri"/>
        </a:font>
        <a:schemeClr val="dk1"/>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tcBdr>
      </a:tcStyle>
    </a:band1H>
    <a:band2H>
      <a:tcTxStyle b="off" i="off"/>
    </a:band2H>
    <a:band1V>
      <a:tcTxStyle b="off" i="off"/>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1V>
    <a:band2V>
      <a:tcTxStyle b="off" i="off"/>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tcStyle>
    </a:lastRow>
    <a:seCell>
      <a:tcTxStyle b="off" i="off"/>
    </a:seCell>
    <a:swCell>
      <a:tcTxStyle b="off" i="off"/>
    </a:swCell>
    <a:firstRow>
      <a:tcTxStyle b="on" i="off">
        <a:font>
          <a:latin typeface="Calibri"/>
          <a:ea typeface="Calibri"/>
          <a:cs typeface="Calibri"/>
        </a:font>
        <a:schemeClr val="lt1"/>
      </a:tcTxStyle>
      <a:tcStyle>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BellMT-bold.fntdata"/><Relationship Id="rId12" Type="http://schemas.openxmlformats.org/officeDocument/2006/relationships/slide" Target="slides/slide6.xml"/><Relationship Id="rId34" Type="http://schemas.openxmlformats.org/officeDocument/2006/relationships/font" Target="fonts/BellMT-regular.fntdata"/><Relationship Id="rId15" Type="http://schemas.openxmlformats.org/officeDocument/2006/relationships/slide" Target="slides/slide9.xml"/><Relationship Id="rId37" Type="http://schemas.openxmlformats.org/officeDocument/2006/relationships/font" Target="fonts/BellMT-boldItalic.fntdata"/><Relationship Id="rId14" Type="http://schemas.openxmlformats.org/officeDocument/2006/relationships/slide" Target="slides/slide8.xml"/><Relationship Id="rId36" Type="http://schemas.openxmlformats.org/officeDocument/2006/relationships/font" Target="fonts/BellMT-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7"/>
          <p:cNvSpPr/>
          <p:nvPr>
            <p:ph idx="2" type="pic"/>
          </p:nvPr>
        </p:nvSpPr>
        <p:spPr>
          <a:xfrm>
            <a:off x="5183188" y="987425"/>
            <a:ext cx="6172200" cy="4873625"/>
          </a:xfrm>
          <a:prstGeom prst="rect">
            <a:avLst/>
          </a:prstGeom>
          <a:noFill/>
          <a:ln>
            <a:noFill/>
          </a:ln>
        </p:spPr>
      </p:sp>
      <p:sp>
        <p:nvSpPr>
          <p:cNvPr id="68" name="Google Shape;68;p3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70075" y="382771"/>
            <a:ext cx="9144000" cy="558259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2060"/>
              </a:buClr>
              <a:buSzPts val="3200"/>
              <a:buFont typeface="Georgia"/>
              <a:buNone/>
            </a:pPr>
            <a:br>
              <a:rPr b="1" lang="en-US" sz="3200">
                <a:solidFill>
                  <a:srgbClr val="002060"/>
                </a:solidFill>
                <a:latin typeface="Georgia"/>
                <a:ea typeface="Georgia"/>
                <a:cs typeface="Georgia"/>
                <a:sym typeface="Georgia"/>
              </a:rPr>
            </a:br>
            <a:r>
              <a:rPr b="1" lang="en-US" sz="2400">
                <a:solidFill>
                  <a:srgbClr val="002060"/>
                </a:solidFill>
                <a:latin typeface="Georgia"/>
                <a:ea typeface="Georgia"/>
                <a:cs typeface="Georgia"/>
                <a:sym typeface="Georgia"/>
              </a:rPr>
              <a:t>Project Phase I Presentation</a:t>
            </a:r>
            <a:br>
              <a:rPr b="1" lang="en-US" sz="2400">
                <a:latin typeface="Georgia"/>
                <a:ea typeface="Georgia"/>
                <a:cs typeface="Georgia"/>
                <a:sym typeface="Georgia"/>
              </a:rPr>
            </a:br>
            <a:br>
              <a:rPr b="1" lang="en-US" sz="3600">
                <a:solidFill>
                  <a:srgbClr val="002060"/>
                </a:solidFill>
                <a:latin typeface="Georgia"/>
                <a:ea typeface="Georgia"/>
                <a:cs typeface="Georgia"/>
                <a:sym typeface="Georgia"/>
              </a:rPr>
            </a:br>
            <a:r>
              <a:rPr b="1" lang="en-US" sz="3200">
                <a:solidFill>
                  <a:srgbClr val="002060"/>
                </a:solidFill>
                <a:latin typeface="Georgia"/>
                <a:ea typeface="Georgia"/>
                <a:cs typeface="Georgia"/>
                <a:sym typeface="Georgia"/>
              </a:rPr>
              <a:t>Brain Tumour Detection System</a:t>
            </a:r>
            <a:br>
              <a:rPr lang="en-US" sz="2800">
                <a:latin typeface="Georgia"/>
                <a:ea typeface="Georgia"/>
                <a:cs typeface="Georgia"/>
                <a:sym typeface="Georgia"/>
              </a:rPr>
            </a:br>
            <a:br>
              <a:rPr lang="en-US" sz="2800">
                <a:latin typeface="Georgia"/>
                <a:ea typeface="Georgia"/>
                <a:cs typeface="Georgia"/>
                <a:sym typeface="Georgia"/>
              </a:rPr>
            </a:br>
            <a:br>
              <a:rPr lang="en-US" sz="2800">
                <a:latin typeface="Georgia"/>
                <a:ea typeface="Georgia"/>
                <a:cs typeface="Georgia"/>
                <a:sym typeface="Georgia"/>
              </a:rPr>
            </a:br>
            <a:r>
              <a:rPr lang="en-US" sz="2000">
                <a:latin typeface="Georgia"/>
                <a:ea typeface="Georgia"/>
                <a:cs typeface="Georgia"/>
                <a:sym typeface="Georgia"/>
              </a:rPr>
              <a:t>Presented by </a:t>
            </a:r>
            <a:br>
              <a:rPr lang="en-US" sz="2800">
                <a:latin typeface="Georgia"/>
                <a:ea typeface="Georgia"/>
                <a:cs typeface="Georgia"/>
                <a:sym typeface="Georgia"/>
              </a:rPr>
            </a:br>
            <a:r>
              <a:rPr b="1" i="1" lang="en-US" sz="2000">
                <a:solidFill>
                  <a:srgbClr val="C00000"/>
                </a:solidFill>
                <a:latin typeface="Georgia"/>
                <a:ea typeface="Georgia"/>
                <a:cs typeface="Georgia"/>
                <a:sym typeface="Georgia"/>
              </a:rPr>
              <a:t>Ishan Modi (N18018)</a:t>
            </a:r>
            <a:br>
              <a:rPr b="1" i="1" lang="en-US" sz="2000">
                <a:solidFill>
                  <a:srgbClr val="C00000"/>
                </a:solidFill>
                <a:latin typeface="Georgia"/>
                <a:ea typeface="Georgia"/>
                <a:cs typeface="Georgia"/>
                <a:sym typeface="Georgia"/>
              </a:rPr>
            </a:br>
            <a:r>
              <a:rPr b="1" i="1" lang="en-US" sz="2000">
                <a:solidFill>
                  <a:srgbClr val="C00000"/>
                </a:solidFill>
                <a:latin typeface="Georgia"/>
                <a:ea typeface="Georgia"/>
                <a:cs typeface="Georgia"/>
                <a:sym typeface="Georgia"/>
              </a:rPr>
              <a:t> Ishan Srivastav (N18068)  </a:t>
            </a:r>
            <a:br>
              <a:rPr b="1" i="1" lang="en-US" sz="2000">
                <a:solidFill>
                  <a:srgbClr val="C00000"/>
                </a:solidFill>
                <a:latin typeface="Georgia"/>
                <a:ea typeface="Georgia"/>
                <a:cs typeface="Georgia"/>
                <a:sym typeface="Georgia"/>
              </a:rPr>
            </a:br>
            <a:r>
              <a:rPr b="1" i="1" lang="en-US" sz="2000">
                <a:solidFill>
                  <a:srgbClr val="C00000"/>
                </a:solidFill>
                <a:latin typeface="Georgia"/>
                <a:ea typeface="Georgia"/>
                <a:cs typeface="Georgia"/>
                <a:sym typeface="Georgia"/>
              </a:rPr>
              <a:t>Janhavi Panambor (N18057) </a:t>
            </a:r>
            <a:br>
              <a:rPr b="1" i="1" lang="en-US" sz="2000">
                <a:solidFill>
                  <a:srgbClr val="C00000"/>
                </a:solidFill>
                <a:latin typeface="Georgia"/>
                <a:ea typeface="Georgia"/>
                <a:cs typeface="Georgia"/>
                <a:sym typeface="Georgia"/>
              </a:rPr>
            </a:br>
            <a:br>
              <a:rPr b="1" i="1" lang="en-US" sz="2000">
                <a:solidFill>
                  <a:srgbClr val="C00000"/>
                </a:solidFill>
                <a:latin typeface="Georgia"/>
                <a:ea typeface="Georgia"/>
                <a:cs typeface="Georgia"/>
                <a:sym typeface="Georgia"/>
              </a:rPr>
            </a:br>
            <a:br>
              <a:rPr b="1" i="1" lang="en-US" sz="2000">
                <a:solidFill>
                  <a:srgbClr val="C00000"/>
                </a:solidFill>
                <a:latin typeface="Georgia"/>
                <a:ea typeface="Georgia"/>
                <a:cs typeface="Georgia"/>
                <a:sym typeface="Georgia"/>
              </a:rPr>
            </a:br>
            <a:br>
              <a:rPr lang="en-US" sz="2400">
                <a:latin typeface="Georgia"/>
                <a:ea typeface="Georgia"/>
                <a:cs typeface="Georgia"/>
                <a:sym typeface="Georgia"/>
              </a:rPr>
            </a:br>
            <a:r>
              <a:rPr lang="en-US" sz="2000">
                <a:latin typeface="Georgia"/>
                <a:ea typeface="Georgia"/>
                <a:cs typeface="Georgia"/>
                <a:sym typeface="Georgia"/>
              </a:rPr>
              <a:t>Guided by </a:t>
            </a:r>
            <a:br>
              <a:rPr lang="en-US" sz="2800">
                <a:latin typeface="Georgia"/>
                <a:ea typeface="Georgia"/>
                <a:cs typeface="Georgia"/>
                <a:sym typeface="Georgia"/>
              </a:rPr>
            </a:br>
            <a:r>
              <a:rPr b="1" i="1" lang="en-US" sz="2000">
                <a:solidFill>
                  <a:srgbClr val="C00000"/>
                </a:solidFill>
                <a:latin typeface="Georgia"/>
                <a:ea typeface="Georgia"/>
                <a:cs typeface="Georgia"/>
                <a:sym typeface="Georgia"/>
              </a:rPr>
              <a:t>DR. VARSHA DEGAONKAR</a:t>
            </a:r>
            <a:br>
              <a:rPr b="1" lang="en-US" sz="2400">
                <a:latin typeface="Georgia"/>
                <a:ea typeface="Georgia"/>
                <a:cs typeface="Georgia"/>
                <a:sym typeface="Georgia"/>
              </a:rPr>
            </a:br>
            <a:endParaRPr b="1" sz="2800">
              <a:latin typeface="Georgia"/>
              <a:ea typeface="Georgia"/>
              <a:cs typeface="Georgia"/>
              <a:sym typeface="Georgia"/>
            </a:endParaRPr>
          </a:p>
        </p:txBody>
      </p:sp>
      <p:sp>
        <p:nvSpPr>
          <p:cNvPr id="89" name="Google Shape;89;p1"/>
          <p:cNvSpPr txBox="1"/>
          <p:nvPr>
            <p:ph idx="1" type="subTitle"/>
          </p:nvPr>
        </p:nvSpPr>
        <p:spPr>
          <a:xfrm>
            <a:off x="1438940" y="5965370"/>
            <a:ext cx="9144000" cy="713057"/>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10000"/>
              </a:lnSpc>
              <a:spcBef>
                <a:spcPts val="0"/>
              </a:spcBef>
              <a:spcAft>
                <a:spcPts val="0"/>
              </a:spcAft>
              <a:buClr>
                <a:schemeClr val="dk1"/>
              </a:buClr>
              <a:buSzPct val="100000"/>
              <a:buNone/>
            </a:pPr>
            <a:r>
              <a:rPr lang="en-US" sz="1800">
                <a:latin typeface="Georgia"/>
                <a:ea typeface="Georgia"/>
                <a:cs typeface="Georgia"/>
                <a:sym typeface="Georgia"/>
              </a:rPr>
              <a:t>Dept. of Electronics and Telecommunication </a:t>
            </a:r>
            <a:endParaRPr/>
          </a:p>
          <a:p>
            <a:pPr indent="0" lvl="0" marL="0" rtl="0" algn="ctr">
              <a:lnSpc>
                <a:spcPct val="110000"/>
              </a:lnSpc>
              <a:spcBef>
                <a:spcPts val="0"/>
              </a:spcBef>
              <a:spcAft>
                <a:spcPts val="0"/>
              </a:spcAft>
              <a:buClr>
                <a:schemeClr val="dk1"/>
              </a:buClr>
              <a:buSzPct val="100000"/>
              <a:buNone/>
            </a:pPr>
            <a:r>
              <a:rPr lang="en-US" sz="1800">
                <a:latin typeface="Georgia"/>
                <a:ea typeface="Georgia"/>
                <a:cs typeface="Georgia"/>
                <a:sym typeface="Georgia"/>
              </a:rPr>
              <a:t>Hope Foundation’s </a:t>
            </a:r>
            <a:endParaRPr/>
          </a:p>
          <a:p>
            <a:pPr indent="0" lvl="0" marL="0" rtl="0" algn="ctr">
              <a:lnSpc>
                <a:spcPct val="110000"/>
              </a:lnSpc>
              <a:spcBef>
                <a:spcPts val="0"/>
              </a:spcBef>
              <a:spcAft>
                <a:spcPts val="0"/>
              </a:spcAft>
              <a:buClr>
                <a:schemeClr val="dk1"/>
              </a:buClr>
              <a:buSzPct val="100000"/>
              <a:buNone/>
            </a:pPr>
            <a:r>
              <a:rPr lang="en-US" sz="1800">
                <a:latin typeface="Georgia"/>
                <a:ea typeface="Georgia"/>
                <a:cs typeface="Georgia"/>
                <a:sym typeface="Georgia"/>
              </a:rPr>
              <a:t>International Institute of Information Technology Hinjawadi Pune</a:t>
            </a:r>
            <a:endParaRPr sz="1800">
              <a:latin typeface="Georgia"/>
              <a:ea typeface="Georgia"/>
              <a:cs typeface="Georgia"/>
              <a:sym typeface="Georgia"/>
            </a:endParaRPr>
          </a:p>
        </p:txBody>
      </p:sp>
      <p:pic>
        <p:nvPicPr>
          <p:cNvPr id="90" name="Google Shape;90;p1"/>
          <p:cNvPicPr preferRelativeResize="0"/>
          <p:nvPr/>
        </p:nvPicPr>
        <p:blipFill rotWithShape="1">
          <a:blip r:embed="rId3">
            <a:alphaModFix/>
          </a:blip>
          <a:srcRect b="0" l="0" r="0" t="0"/>
          <a:stretch/>
        </p:blipFill>
        <p:spPr>
          <a:xfrm>
            <a:off x="125818" y="136525"/>
            <a:ext cx="879921" cy="11727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10"/>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Impact analysis</a:t>
            </a:r>
            <a:endParaRPr/>
          </a:p>
        </p:txBody>
      </p:sp>
      <p:pic>
        <p:nvPicPr>
          <p:cNvPr id="181" name="Google Shape;181;p10"/>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82" name="Google Shape;182;p10"/>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83" name="Google Shape;183;p10"/>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84" name="Google Shape;184;p10"/>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85" name="Google Shape;185;p10"/>
          <p:cNvSpPr txBox="1"/>
          <p:nvPr/>
        </p:nvSpPr>
        <p:spPr>
          <a:xfrm>
            <a:off x="1465521" y="1539449"/>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002060"/>
              </a:buClr>
              <a:buSzPts val="2800"/>
              <a:buFont typeface="Arial"/>
              <a:buNone/>
            </a:pPr>
            <a:r>
              <a:rPr b="1" i="0" lang="en-US" sz="2000" u="none" cap="none" strike="noStrike">
                <a:solidFill>
                  <a:srgbClr val="002060"/>
                </a:solidFill>
                <a:latin typeface="Georgia"/>
                <a:ea typeface="Georgia"/>
                <a:cs typeface="Georgia"/>
                <a:sym typeface="Georgia"/>
              </a:rPr>
              <a:t>On Society</a:t>
            </a:r>
            <a:endParaRPr b="0" i="0" sz="2000" u="none" cap="none" strike="noStrike">
              <a:solidFill>
                <a:srgbClr val="0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3200"/>
              <a:buFont typeface="Arial"/>
              <a:buNone/>
            </a:pPr>
            <a:r>
              <a:t/>
            </a:r>
            <a:endParaRPr b="1" i="0" sz="2000" u="none" cap="none" strike="noStrike">
              <a:solidFill>
                <a:srgbClr val="C55A11"/>
              </a:solidFill>
              <a:latin typeface="Georgia"/>
              <a:ea typeface="Georgia"/>
              <a:cs typeface="Georgia"/>
              <a:sym typeface="Georgia"/>
            </a:endParaRPr>
          </a:p>
          <a:p>
            <a:pPr indent="0" lvl="0" marL="0" marR="0" rtl="0" algn="l">
              <a:lnSpc>
                <a:spcPct val="110000"/>
              </a:lnSpc>
              <a:spcBef>
                <a:spcPts val="0"/>
              </a:spcBef>
              <a:spcAft>
                <a:spcPts val="0"/>
              </a:spcAft>
              <a:buClr>
                <a:srgbClr val="002060"/>
              </a:buClr>
              <a:buSzPts val="2800"/>
              <a:buFont typeface="Arial"/>
              <a:buNone/>
            </a:pPr>
            <a:r>
              <a:rPr b="1" i="0" lang="en-US" sz="2000" u="none" cap="none" strike="noStrike">
                <a:solidFill>
                  <a:srgbClr val="002060"/>
                </a:solidFill>
                <a:latin typeface="Georgia"/>
                <a:ea typeface="Georgia"/>
                <a:cs typeface="Georgia"/>
                <a:sym typeface="Georgia"/>
              </a:rPr>
              <a:t>Positive Impact</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1" lang="en-US" sz="2000" u="none" cap="none" strike="noStrike">
                <a:solidFill>
                  <a:srgbClr val="C00000"/>
                </a:solidFill>
                <a:latin typeface="Georgia"/>
                <a:ea typeface="Georgia"/>
                <a:cs typeface="Georgia"/>
                <a:sym typeface="Georgia"/>
              </a:rPr>
              <a:t>Early detection may reduce Human Mortality Rate.</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1" lang="en-US" sz="2000" u="none" cap="none" strike="noStrike">
                <a:solidFill>
                  <a:srgbClr val="C00000"/>
                </a:solidFill>
                <a:latin typeface="Georgia"/>
                <a:ea typeface="Georgia"/>
                <a:cs typeface="Georgia"/>
                <a:sym typeface="Georgia"/>
              </a:rPr>
              <a:t>The system is affordable and easy to handle.</a:t>
            </a:r>
            <a:endParaRPr b="0" i="0" sz="2000" u="none" cap="none" strike="noStrike">
              <a:solidFill>
                <a:srgbClr val="0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1400"/>
              <a:buFont typeface="Arial"/>
              <a:buNone/>
            </a:pPr>
            <a:r>
              <a:t/>
            </a:r>
            <a:endParaRPr b="0" i="0" sz="2000" u="none" cap="none" strike="noStrike">
              <a:solidFill>
                <a:schemeClr val="dk1"/>
              </a:solidFill>
              <a:latin typeface="Georgia"/>
              <a:ea typeface="Georgia"/>
              <a:cs typeface="Georgia"/>
              <a:sym typeface="Georgia"/>
            </a:endParaRPr>
          </a:p>
          <a:p>
            <a:pPr indent="0" lvl="0" marL="0" marR="0" rtl="0" algn="l">
              <a:lnSpc>
                <a:spcPct val="110000"/>
              </a:lnSpc>
              <a:spcBef>
                <a:spcPts val="0"/>
              </a:spcBef>
              <a:spcAft>
                <a:spcPts val="0"/>
              </a:spcAft>
              <a:buClr>
                <a:srgbClr val="C55A11"/>
              </a:buClr>
              <a:buSzPts val="2400"/>
              <a:buFont typeface="Arial"/>
              <a:buNone/>
            </a:pPr>
            <a:r>
              <a:rPr b="1" i="0" lang="en-US" sz="2000" u="none" cap="none" strike="noStrike">
                <a:solidFill>
                  <a:srgbClr val="C55A11"/>
                </a:solidFill>
                <a:latin typeface="Georgia"/>
                <a:ea typeface="Georgia"/>
                <a:cs typeface="Georgia"/>
                <a:sym typeface="Georgia"/>
              </a:rPr>
              <a:t> </a:t>
            </a:r>
            <a:r>
              <a:rPr b="1" i="0" lang="en-US" sz="2000" u="none" cap="none" strike="noStrike">
                <a:solidFill>
                  <a:srgbClr val="002060"/>
                </a:solidFill>
                <a:latin typeface="Georgia"/>
                <a:ea typeface="Georgia"/>
                <a:cs typeface="Georgia"/>
                <a:sym typeface="Georgia"/>
              </a:rPr>
              <a:t>Negative Impact</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1" lang="en-US" sz="2000" u="none" cap="none" strike="noStrike">
                <a:solidFill>
                  <a:srgbClr val="C00000"/>
                </a:solidFill>
                <a:latin typeface="Georgia"/>
                <a:ea typeface="Georgia"/>
                <a:cs typeface="Georgia"/>
                <a:sym typeface="Georgia"/>
              </a:rPr>
              <a:t>It has a risk of errors and unplanned detection of false results.</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1" lang="en-US" sz="2000" u="none" cap="none" strike="noStrike">
                <a:solidFill>
                  <a:srgbClr val="C00000"/>
                </a:solidFill>
                <a:latin typeface="Georgia"/>
                <a:ea typeface="Georgia"/>
                <a:cs typeface="Georgia"/>
                <a:sym typeface="Georgia"/>
              </a:rPr>
              <a:t>It has a risk of undetected Initial stages due to small size.</a:t>
            </a:r>
            <a:endParaRPr b="0" i="0" sz="2000" u="none" cap="none" strike="noStrike">
              <a:solidFill>
                <a:schemeClr val="dk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Impact analysis</a:t>
            </a:r>
            <a:endParaRPr/>
          </a:p>
        </p:txBody>
      </p:sp>
      <p:pic>
        <p:nvPicPr>
          <p:cNvPr id="191" name="Google Shape;191;p11"/>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92" name="Google Shape;192;p11"/>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93" name="Google Shape;193;p11"/>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94" name="Google Shape;194;p11"/>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95" name="Google Shape;195;p11"/>
          <p:cNvSpPr txBox="1"/>
          <p:nvPr/>
        </p:nvSpPr>
        <p:spPr>
          <a:xfrm>
            <a:off x="1005739" y="1657147"/>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2060"/>
              </a:buClr>
              <a:buSzPts val="2800"/>
              <a:buFont typeface="Arial"/>
              <a:buNone/>
            </a:pPr>
            <a:r>
              <a:rPr b="1" i="0" lang="en-US" sz="2000" u="none" cap="none" strike="noStrike">
                <a:solidFill>
                  <a:srgbClr val="002060"/>
                </a:solidFill>
                <a:latin typeface="Georgia"/>
                <a:ea typeface="Georgia"/>
                <a:cs typeface="Georgia"/>
                <a:sym typeface="Georgia"/>
              </a:rPr>
              <a:t>On Environment</a:t>
            </a:r>
            <a:endParaRPr b="0" i="0" sz="2000" u="none" cap="none" strike="noStrike">
              <a:solidFill>
                <a:srgbClr val="0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400"/>
              <a:buFont typeface="Arial"/>
              <a:buNone/>
            </a:pPr>
            <a:r>
              <a:t/>
            </a:r>
            <a:endParaRPr b="1" i="0" sz="2000" u="none" cap="none" strike="noStrike">
              <a:solidFill>
                <a:srgbClr val="C55A11"/>
              </a:solidFill>
              <a:latin typeface="Georgia"/>
              <a:ea typeface="Georgia"/>
              <a:cs typeface="Georgia"/>
              <a:sym typeface="Georgia"/>
            </a:endParaRPr>
          </a:p>
          <a:p>
            <a:pPr indent="0" lvl="0" marL="0" marR="0" rtl="0" algn="l">
              <a:lnSpc>
                <a:spcPct val="110000"/>
              </a:lnSpc>
              <a:spcBef>
                <a:spcPts val="0"/>
              </a:spcBef>
              <a:spcAft>
                <a:spcPts val="0"/>
              </a:spcAft>
              <a:buClr>
                <a:srgbClr val="002060"/>
              </a:buClr>
              <a:buSzPts val="2800"/>
              <a:buFont typeface="Arial"/>
              <a:buNone/>
            </a:pPr>
            <a:r>
              <a:rPr b="1" i="0" lang="en-US" sz="2000" u="none" cap="none" strike="noStrike">
                <a:solidFill>
                  <a:srgbClr val="002060"/>
                </a:solidFill>
                <a:latin typeface="Georgia"/>
                <a:ea typeface="Georgia"/>
                <a:cs typeface="Georgia"/>
                <a:sym typeface="Georgia"/>
              </a:rPr>
              <a:t>Positive Impact </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Less Bio Medical waste is generated due to early detection and treatment.</a:t>
            </a:r>
            <a:endParaRPr b="0" i="0" sz="2000" u="none" cap="none" strike="noStrike">
              <a:solidFill>
                <a:srgbClr val="0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000"/>
              <a:buFont typeface="Arial"/>
              <a:buNone/>
            </a:pPr>
            <a:r>
              <a:t/>
            </a:r>
            <a:endParaRPr b="1" i="0" sz="2000" u="none" cap="none" strike="noStrike">
              <a:solidFill>
                <a:srgbClr val="3A3838"/>
              </a:solidFill>
              <a:latin typeface="Georgia"/>
              <a:ea typeface="Georgia"/>
              <a:cs typeface="Georgia"/>
              <a:sym typeface="Georgia"/>
            </a:endParaRPr>
          </a:p>
          <a:p>
            <a:pPr indent="0" lvl="0" marL="0" marR="0" rtl="0" algn="l">
              <a:lnSpc>
                <a:spcPct val="110000"/>
              </a:lnSpc>
              <a:spcBef>
                <a:spcPts val="0"/>
              </a:spcBef>
              <a:spcAft>
                <a:spcPts val="0"/>
              </a:spcAft>
              <a:buClr>
                <a:srgbClr val="002060"/>
              </a:buClr>
              <a:buSzPts val="2800"/>
              <a:buFont typeface="Arial"/>
              <a:buNone/>
            </a:pPr>
            <a:r>
              <a:rPr b="1" i="0" lang="en-US" sz="2000" u="none" cap="none" strike="noStrike">
                <a:solidFill>
                  <a:srgbClr val="002060"/>
                </a:solidFill>
                <a:latin typeface="Georgia"/>
                <a:ea typeface="Georgia"/>
                <a:cs typeface="Georgia"/>
                <a:sym typeface="Georgia"/>
              </a:rPr>
              <a:t>Negative Impact </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Bio Medical waste generated during treatment after the detection of tumor is done through this system, if not treated properly can pose environmental risks.</a:t>
            </a:r>
            <a:endParaRPr b="0" i="0" sz="2000" u="none" cap="none" strike="noStrike">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12"/>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2060"/>
              </a:buClr>
              <a:buSzPct val="100000"/>
              <a:buFont typeface="Georgia"/>
              <a:buNone/>
            </a:pPr>
            <a:r>
              <a:rPr b="1" lang="en-US">
                <a:solidFill>
                  <a:srgbClr val="002060"/>
                </a:solidFill>
                <a:latin typeface="Georgia"/>
                <a:ea typeface="Georgia"/>
                <a:cs typeface="Georgia"/>
                <a:sym typeface="Georgia"/>
              </a:rPr>
              <a:t>Professional Ethical practices </a:t>
            </a:r>
            <a:br>
              <a:rPr b="1" lang="en-US">
                <a:solidFill>
                  <a:srgbClr val="002060"/>
                </a:solidFill>
                <a:latin typeface="Georgia"/>
                <a:ea typeface="Georgia"/>
                <a:cs typeface="Georgia"/>
                <a:sym typeface="Georgia"/>
              </a:rPr>
            </a:br>
            <a:r>
              <a:rPr b="1" lang="en-US" sz="4900">
                <a:solidFill>
                  <a:srgbClr val="002060"/>
                </a:solidFill>
                <a:latin typeface="Georgia"/>
                <a:ea typeface="Georgia"/>
                <a:cs typeface="Georgia"/>
                <a:sym typeface="Georgia"/>
              </a:rPr>
              <a:t>to</a:t>
            </a:r>
            <a:r>
              <a:rPr b="1" lang="en-US">
                <a:solidFill>
                  <a:srgbClr val="002060"/>
                </a:solidFill>
                <a:latin typeface="Georgia"/>
                <a:ea typeface="Georgia"/>
                <a:cs typeface="Georgia"/>
                <a:sym typeface="Georgia"/>
              </a:rPr>
              <a:t> be followed</a:t>
            </a:r>
            <a:endParaRPr/>
          </a:p>
        </p:txBody>
      </p:sp>
      <p:pic>
        <p:nvPicPr>
          <p:cNvPr id="201" name="Google Shape;201;p12"/>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02" name="Google Shape;202;p12"/>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03" name="Google Shape;203;p12"/>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04" name="Google Shape;204;p12"/>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205" name="Google Shape;205;p12"/>
          <p:cNvSpPr txBox="1"/>
          <p:nvPr/>
        </p:nvSpPr>
        <p:spPr>
          <a:xfrm>
            <a:off x="1762135" y="1959429"/>
            <a:ext cx="9731660" cy="3512457"/>
          </a:xfrm>
          <a:prstGeom prst="rect">
            <a:avLst/>
          </a:prstGeom>
          <a:noFill/>
          <a:ln>
            <a:noFill/>
          </a:ln>
        </p:spPr>
        <p:txBody>
          <a:bodyPr anchorCtr="0" anchor="t" bIns="91425" lIns="91425" spcFirstLastPara="1" rIns="91425" wrap="square" tIns="45700">
            <a:normAutofit/>
          </a:bodyPr>
          <a:lstStyle/>
          <a:p>
            <a:pPr indent="-457200" lvl="0" marL="457200" marR="0" rtl="0" algn="l">
              <a:lnSpc>
                <a:spcPct val="2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Giving credits. </a:t>
            </a:r>
            <a:endParaRPr b="0" i="0" sz="2000" u="none" cap="none" strike="noStrike">
              <a:solidFill>
                <a:srgbClr val="000000"/>
              </a:solidFill>
              <a:latin typeface="Georgia"/>
              <a:ea typeface="Georgia"/>
              <a:cs typeface="Georgia"/>
              <a:sym typeface="Georgia"/>
            </a:endParaRPr>
          </a:p>
          <a:p>
            <a:pPr indent="-444500" lvl="0" marL="457200" marR="0" rtl="0" algn="l">
              <a:lnSpc>
                <a:spcPct val="2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Keeping technical guidelines in mind.</a:t>
            </a:r>
            <a:endParaRPr b="0" i="0" sz="2000" u="none" cap="none" strike="noStrike">
              <a:solidFill>
                <a:srgbClr val="000000"/>
              </a:solidFill>
              <a:latin typeface="Georgia"/>
              <a:ea typeface="Georgia"/>
              <a:cs typeface="Georgia"/>
              <a:sym typeface="Georgia"/>
            </a:endParaRPr>
          </a:p>
          <a:p>
            <a:pPr indent="-444500" lvl="0" marL="457200" marR="0" rtl="0" algn="l">
              <a:lnSpc>
                <a:spcPct val="2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Following the norms of engineering Practices.</a:t>
            </a:r>
            <a:endParaRPr b="0" i="0" sz="2000" u="none" cap="none" strike="noStrike">
              <a:solidFill>
                <a:srgbClr val="000000"/>
              </a:solidFill>
              <a:latin typeface="Georgia"/>
              <a:ea typeface="Georgia"/>
              <a:cs typeface="Georgia"/>
              <a:sym typeface="Georgia"/>
            </a:endParaRPr>
          </a:p>
          <a:p>
            <a:pPr indent="-444500" lvl="0" marL="457200" marR="0" rtl="0" algn="l">
              <a:lnSpc>
                <a:spcPct val="2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Liability for outcome caused by one’s actions or decisions.</a:t>
            </a:r>
            <a:endParaRPr b="0" i="0" sz="2000" u="none" cap="none" strike="noStrike">
              <a:solidFill>
                <a:schemeClr val="dk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3"/>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Results</a:t>
            </a:r>
            <a:endParaRPr/>
          </a:p>
        </p:txBody>
      </p:sp>
      <p:pic>
        <p:nvPicPr>
          <p:cNvPr id="211" name="Google Shape;211;p13"/>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12" name="Google Shape;212;p13"/>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13" name="Google Shape;213;p13"/>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14" name="Google Shape;214;p13"/>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15" name="Google Shape;215;p13"/>
          <p:cNvPicPr preferRelativeResize="0"/>
          <p:nvPr/>
        </p:nvPicPr>
        <p:blipFill rotWithShape="1">
          <a:blip r:embed="rId4">
            <a:alphaModFix/>
          </a:blip>
          <a:srcRect b="0" l="0" r="0" t="0"/>
          <a:stretch/>
        </p:blipFill>
        <p:spPr>
          <a:xfrm>
            <a:off x="4211486" y="1525920"/>
            <a:ext cx="7793599" cy="1656802"/>
          </a:xfrm>
          <a:prstGeom prst="rect">
            <a:avLst/>
          </a:prstGeom>
          <a:noFill/>
          <a:ln>
            <a:noFill/>
          </a:ln>
        </p:spPr>
      </p:pic>
      <p:pic>
        <p:nvPicPr>
          <p:cNvPr id="216" name="Google Shape;216;p13"/>
          <p:cNvPicPr preferRelativeResize="0"/>
          <p:nvPr/>
        </p:nvPicPr>
        <p:blipFill rotWithShape="1">
          <a:blip r:embed="rId5">
            <a:alphaModFix/>
          </a:blip>
          <a:srcRect b="0" l="0" r="0" t="0"/>
          <a:stretch/>
        </p:blipFill>
        <p:spPr>
          <a:xfrm>
            <a:off x="4211486" y="3247555"/>
            <a:ext cx="7793599" cy="1666516"/>
          </a:xfrm>
          <a:prstGeom prst="rect">
            <a:avLst/>
          </a:prstGeom>
          <a:noFill/>
          <a:ln>
            <a:noFill/>
          </a:ln>
        </p:spPr>
      </p:pic>
      <p:pic>
        <p:nvPicPr>
          <p:cNvPr id="217" name="Google Shape;217;p13"/>
          <p:cNvPicPr preferRelativeResize="0"/>
          <p:nvPr/>
        </p:nvPicPr>
        <p:blipFill rotWithShape="1">
          <a:blip r:embed="rId6">
            <a:alphaModFix/>
          </a:blip>
          <a:srcRect b="0" l="0" r="0" t="0"/>
          <a:stretch/>
        </p:blipFill>
        <p:spPr>
          <a:xfrm>
            <a:off x="4211485" y="5054134"/>
            <a:ext cx="7769635" cy="923329"/>
          </a:xfrm>
          <a:prstGeom prst="rect">
            <a:avLst/>
          </a:prstGeom>
          <a:noFill/>
          <a:ln>
            <a:noFill/>
          </a:ln>
        </p:spPr>
      </p:pic>
      <p:sp>
        <p:nvSpPr>
          <p:cNvPr id="218" name="Google Shape;218;p13"/>
          <p:cNvSpPr txBox="1"/>
          <p:nvPr/>
        </p:nvSpPr>
        <p:spPr>
          <a:xfrm>
            <a:off x="532282" y="1951998"/>
            <a:ext cx="3679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Table 1.- Number of images in each dataset before augmentation</a:t>
            </a:r>
            <a:endParaRPr b="1" i="0" sz="2000" u="none" cap="none" strike="noStrike">
              <a:solidFill>
                <a:srgbClr val="C00000"/>
              </a:solidFill>
              <a:latin typeface="Georgia"/>
              <a:ea typeface="Georgia"/>
              <a:cs typeface="Georgia"/>
              <a:sym typeface="Georgia"/>
            </a:endParaRPr>
          </a:p>
        </p:txBody>
      </p:sp>
      <p:sp>
        <p:nvSpPr>
          <p:cNvPr id="219" name="Google Shape;219;p13"/>
          <p:cNvSpPr txBox="1"/>
          <p:nvPr/>
        </p:nvSpPr>
        <p:spPr>
          <a:xfrm>
            <a:off x="532282" y="3610524"/>
            <a:ext cx="3679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Table 2.- Number of images in each dataset after augmentation</a:t>
            </a:r>
            <a:endParaRPr b="1" i="0" sz="2000" u="none" cap="none" strike="noStrike">
              <a:solidFill>
                <a:srgbClr val="C00000"/>
              </a:solidFill>
              <a:latin typeface="Georgia"/>
              <a:ea typeface="Georgia"/>
              <a:cs typeface="Georgia"/>
              <a:sym typeface="Georgia"/>
            </a:endParaRPr>
          </a:p>
        </p:txBody>
      </p:sp>
      <p:sp>
        <p:nvSpPr>
          <p:cNvPr id="220" name="Google Shape;220;p13"/>
          <p:cNvSpPr txBox="1"/>
          <p:nvPr/>
        </p:nvSpPr>
        <p:spPr>
          <a:xfrm>
            <a:off x="532282" y="4983446"/>
            <a:ext cx="3679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Table 3.- Number of images in the final dataset after merging</a:t>
            </a:r>
            <a:endParaRPr b="1" i="0" sz="2000" u="none" cap="none" strike="noStrike">
              <a:solidFill>
                <a:srgbClr val="C0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4"/>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Results</a:t>
            </a:r>
            <a:endParaRPr/>
          </a:p>
        </p:txBody>
      </p:sp>
      <p:pic>
        <p:nvPicPr>
          <p:cNvPr id="226" name="Google Shape;226;p14"/>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27" name="Google Shape;227;p14"/>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28" name="Google Shape;228;p14"/>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29" name="Google Shape;229;p14"/>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30" name="Google Shape;230;p14"/>
          <p:cNvPicPr preferRelativeResize="0"/>
          <p:nvPr/>
        </p:nvPicPr>
        <p:blipFill rotWithShape="1">
          <a:blip r:embed="rId4">
            <a:alphaModFix/>
          </a:blip>
          <a:srcRect b="0" l="0" r="0" t="0"/>
          <a:stretch/>
        </p:blipFill>
        <p:spPr>
          <a:xfrm>
            <a:off x="1212111" y="1420916"/>
            <a:ext cx="10228318" cy="4217266"/>
          </a:xfrm>
          <a:prstGeom prst="rect">
            <a:avLst/>
          </a:prstGeom>
          <a:noFill/>
          <a:ln>
            <a:noFill/>
          </a:ln>
        </p:spPr>
      </p:pic>
      <p:sp>
        <p:nvSpPr>
          <p:cNvPr id="231" name="Google Shape;231;p14"/>
          <p:cNvSpPr txBox="1"/>
          <p:nvPr/>
        </p:nvSpPr>
        <p:spPr>
          <a:xfrm>
            <a:off x="4223657" y="5713192"/>
            <a:ext cx="4847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Table 4.- Results obtained from each version </a:t>
            </a:r>
            <a:endParaRPr b="0" i="0" sz="2000" u="none" cap="none" strike="noStrike">
              <a:solidFill>
                <a:srgbClr val="C00000"/>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5"/>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Results</a:t>
            </a:r>
            <a:endParaRPr/>
          </a:p>
        </p:txBody>
      </p:sp>
      <p:pic>
        <p:nvPicPr>
          <p:cNvPr id="237" name="Google Shape;237;p15"/>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38" name="Google Shape;238;p15"/>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39" name="Google Shape;239;p15"/>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40" name="Google Shape;240;p15"/>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41" name="Google Shape;241;p15"/>
          <p:cNvPicPr preferRelativeResize="0"/>
          <p:nvPr/>
        </p:nvPicPr>
        <p:blipFill rotWithShape="1">
          <a:blip r:embed="rId4">
            <a:alphaModFix/>
          </a:blip>
          <a:srcRect b="0" l="0" r="0" t="0"/>
          <a:stretch/>
        </p:blipFill>
        <p:spPr>
          <a:xfrm>
            <a:off x="6096000" y="1977362"/>
            <a:ext cx="4673600" cy="3367001"/>
          </a:xfrm>
          <a:prstGeom prst="rect">
            <a:avLst/>
          </a:prstGeom>
          <a:noFill/>
          <a:ln>
            <a:noFill/>
          </a:ln>
        </p:spPr>
      </p:pic>
      <p:pic>
        <p:nvPicPr>
          <p:cNvPr id="242" name="Google Shape;242;p15"/>
          <p:cNvPicPr preferRelativeResize="0"/>
          <p:nvPr/>
        </p:nvPicPr>
        <p:blipFill rotWithShape="1">
          <a:blip r:embed="rId5">
            <a:alphaModFix/>
          </a:blip>
          <a:srcRect b="0" l="0" r="0" t="0"/>
          <a:stretch/>
        </p:blipFill>
        <p:spPr>
          <a:xfrm>
            <a:off x="1212111" y="1961908"/>
            <a:ext cx="4187203" cy="3382455"/>
          </a:xfrm>
          <a:prstGeom prst="rect">
            <a:avLst/>
          </a:prstGeom>
          <a:noFill/>
          <a:ln>
            <a:noFill/>
          </a:ln>
        </p:spPr>
      </p:pic>
      <p:sp>
        <p:nvSpPr>
          <p:cNvPr id="243" name="Google Shape;243;p15"/>
          <p:cNvSpPr txBox="1"/>
          <p:nvPr/>
        </p:nvSpPr>
        <p:spPr>
          <a:xfrm>
            <a:off x="1796225" y="5495868"/>
            <a:ext cx="319668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Fig 3.- Presence of Brain Tumor</a:t>
            </a:r>
            <a:endParaRPr b="0" i="0" sz="2000" u="none" cap="none" strike="noStrike">
              <a:solidFill>
                <a:srgbClr val="C00000"/>
              </a:solidFill>
              <a:latin typeface="Georgia"/>
              <a:ea typeface="Georgia"/>
              <a:cs typeface="Georgia"/>
              <a:sym typeface="Georgia"/>
            </a:endParaRPr>
          </a:p>
        </p:txBody>
      </p:sp>
      <p:sp>
        <p:nvSpPr>
          <p:cNvPr id="244" name="Google Shape;244;p15"/>
          <p:cNvSpPr txBox="1"/>
          <p:nvPr/>
        </p:nvSpPr>
        <p:spPr>
          <a:xfrm>
            <a:off x="7199086" y="5495868"/>
            <a:ext cx="319668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Fig 4.- Absence of Brain Tumor</a:t>
            </a:r>
            <a:endParaRPr b="0" i="0" sz="2000" u="none" cap="none" strike="noStrike">
              <a:solidFill>
                <a:srgbClr val="C00000"/>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Results</a:t>
            </a:r>
            <a:endParaRPr/>
          </a:p>
        </p:txBody>
      </p:sp>
      <p:pic>
        <p:nvPicPr>
          <p:cNvPr id="250" name="Google Shape;250;p16"/>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51" name="Google Shape;251;p16"/>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52" name="Google Shape;252;p16"/>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53" name="Google Shape;253;p16"/>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54" name="Google Shape;254;p16"/>
          <p:cNvPicPr preferRelativeResize="0"/>
          <p:nvPr/>
        </p:nvPicPr>
        <p:blipFill rotWithShape="1">
          <a:blip r:embed="rId4">
            <a:alphaModFix/>
          </a:blip>
          <a:srcRect b="0" l="0" r="0" t="0"/>
          <a:stretch/>
        </p:blipFill>
        <p:spPr>
          <a:xfrm>
            <a:off x="340664" y="1481738"/>
            <a:ext cx="11640457" cy="3894524"/>
          </a:xfrm>
          <a:prstGeom prst="rect">
            <a:avLst/>
          </a:prstGeom>
          <a:noFill/>
          <a:ln>
            <a:noFill/>
          </a:ln>
        </p:spPr>
      </p:pic>
      <p:sp>
        <p:nvSpPr>
          <p:cNvPr id="255" name="Google Shape;255;p16"/>
          <p:cNvSpPr txBox="1"/>
          <p:nvPr/>
        </p:nvSpPr>
        <p:spPr>
          <a:xfrm>
            <a:off x="4084050" y="5620000"/>
            <a:ext cx="4023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Fig 5.- Loss and Accuracy Graph</a:t>
            </a:r>
            <a:endParaRPr b="1" i="0" sz="2000" u="none" cap="none" strike="noStrike">
              <a:solidFill>
                <a:srgbClr val="C00000"/>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7"/>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261" name="Google Shape;261;p17"/>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62" name="Google Shape;262;p17"/>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63" name="Google Shape;263;p17"/>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64" name="Google Shape;264;p17"/>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65" name="Google Shape;265;p17"/>
          <p:cNvPicPr preferRelativeResize="0"/>
          <p:nvPr/>
        </p:nvPicPr>
        <p:blipFill rotWithShape="1">
          <a:blip r:embed="rId4">
            <a:alphaModFix/>
          </a:blip>
          <a:srcRect b="0" l="0" r="0" t="0"/>
          <a:stretch/>
        </p:blipFill>
        <p:spPr>
          <a:xfrm>
            <a:off x="2777997" y="1365098"/>
            <a:ext cx="8117168" cy="4563679"/>
          </a:xfrm>
          <a:prstGeom prst="rect">
            <a:avLst/>
          </a:prstGeom>
          <a:noFill/>
          <a:ln>
            <a:noFill/>
          </a:ln>
        </p:spPr>
      </p:pic>
      <p:sp>
        <p:nvSpPr>
          <p:cNvPr id="266" name="Google Shape;266;p17"/>
          <p:cNvSpPr txBox="1"/>
          <p:nvPr/>
        </p:nvSpPr>
        <p:spPr>
          <a:xfrm>
            <a:off x="565778" y="2220687"/>
            <a:ext cx="179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Login Page</a:t>
            </a:r>
            <a:endParaRPr b="0" i="0" sz="2000" u="none" cap="none" strike="noStrike">
              <a:solidFill>
                <a:srgbClr val="C00000"/>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8"/>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272" name="Google Shape;272;p18"/>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73" name="Google Shape;273;p18"/>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74" name="Google Shape;274;p18"/>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75" name="Google Shape;275;p18"/>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76" name="Google Shape;276;p18"/>
          <p:cNvPicPr preferRelativeResize="0"/>
          <p:nvPr/>
        </p:nvPicPr>
        <p:blipFill rotWithShape="1">
          <a:blip r:embed="rId4">
            <a:alphaModFix/>
          </a:blip>
          <a:srcRect b="0" l="0" r="0" t="0"/>
          <a:stretch/>
        </p:blipFill>
        <p:spPr>
          <a:xfrm>
            <a:off x="3074206" y="1420916"/>
            <a:ext cx="8137657" cy="4575198"/>
          </a:xfrm>
          <a:prstGeom prst="rect">
            <a:avLst/>
          </a:prstGeom>
          <a:noFill/>
          <a:ln>
            <a:noFill/>
          </a:ln>
        </p:spPr>
      </p:pic>
      <p:sp>
        <p:nvSpPr>
          <p:cNvPr id="277" name="Google Shape;277;p18"/>
          <p:cNvSpPr txBox="1"/>
          <p:nvPr/>
        </p:nvSpPr>
        <p:spPr>
          <a:xfrm>
            <a:off x="362578" y="2197894"/>
            <a:ext cx="2508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Fact of the Day Page</a:t>
            </a:r>
            <a:endParaRPr b="0" i="0" sz="2000" u="none" cap="none" strike="noStrike">
              <a:solidFill>
                <a:srgbClr val="C00000"/>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9"/>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283" name="Google Shape;283;p19"/>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84" name="Google Shape;284;p19"/>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85" name="Google Shape;285;p19"/>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86" name="Google Shape;286;p19"/>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87" name="Google Shape;287;p19"/>
          <p:cNvPicPr preferRelativeResize="0"/>
          <p:nvPr/>
        </p:nvPicPr>
        <p:blipFill rotWithShape="1">
          <a:blip r:embed="rId4">
            <a:alphaModFix/>
          </a:blip>
          <a:srcRect b="0" l="0" r="0" t="0"/>
          <a:stretch/>
        </p:blipFill>
        <p:spPr>
          <a:xfrm>
            <a:off x="2898258" y="1309281"/>
            <a:ext cx="8539694" cy="4801233"/>
          </a:xfrm>
          <a:prstGeom prst="rect">
            <a:avLst/>
          </a:prstGeom>
          <a:noFill/>
          <a:ln>
            <a:noFill/>
          </a:ln>
        </p:spPr>
      </p:pic>
      <p:sp>
        <p:nvSpPr>
          <p:cNvPr id="288" name="Google Shape;288;p19"/>
          <p:cNvSpPr txBox="1"/>
          <p:nvPr/>
        </p:nvSpPr>
        <p:spPr>
          <a:xfrm>
            <a:off x="418615" y="2197894"/>
            <a:ext cx="206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Our Service Page</a:t>
            </a:r>
            <a:endParaRPr b="0" i="0" sz="2000" u="none" cap="none" strike="noStrike">
              <a:solidFill>
                <a:srgbClr val="C00000"/>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Outline</a:t>
            </a:r>
            <a:endParaRPr/>
          </a:p>
        </p:txBody>
      </p:sp>
      <p:pic>
        <p:nvPicPr>
          <p:cNvPr id="96" name="Google Shape;96;p2"/>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97" name="Google Shape;97;p2"/>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98" name="Google Shape;98;p2"/>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99" name="Google Shape;99;p2"/>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00" name="Google Shape;100;p2"/>
          <p:cNvSpPr txBox="1"/>
          <p:nvPr/>
        </p:nvSpPr>
        <p:spPr>
          <a:xfrm>
            <a:off x="763775" y="1539450"/>
            <a:ext cx="10515600" cy="4624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Introduction</a:t>
            </a:r>
            <a:endParaRPr b="0" i="0" sz="2000" u="none" cap="none" strike="noStrike">
              <a:solidFill>
                <a:srgbClr val="0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Literature survey </a:t>
            </a:r>
            <a:endParaRPr b="0" i="0" sz="2000" u="none" cap="none" strike="noStrike">
              <a:solidFill>
                <a:srgbClr val="0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Problem statement and Objectives</a:t>
            </a:r>
            <a:endParaRPr b="0" i="0" sz="2000" u="none" cap="none" strike="noStrike">
              <a:solidFill>
                <a:srgbClr val="0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Proposed Methodology </a:t>
            </a:r>
            <a:endParaRPr b="0" i="0" sz="2000" u="none" cap="none" strike="noStrike">
              <a:solidFill>
                <a:srgbClr val="0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Requirement analysis</a:t>
            </a:r>
            <a:endParaRPr b="0" i="0" sz="2000" u="none" cap="none" strike="noStrike">
              <a:solidFill>
                <a:srgbClr val="0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Impact analysis </a:t>
            </a:r>
            <a:endParaRPr b="0" i="0" sz="2000" u="none" cap="none" strike="noStrike">
              <a:solidFill>
                <a:srgbClr val="0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Professional Ethical practices to be followed </a:t>
            </a:r>
            <a:endParaRPr b="0" i="0" sz="2000" u="none" cap="none" strike="noStrike">
              <a:solidFill>
                <a:srgbClr val="0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Results</a:t>
            </a:r>
            <a:endParaRPr b="1" i="0" sz="2000" u="none" cap="none" strike="noStrike">
              <a:solidFill>
                <a:srgbClr val="C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Conclusion and Future Scope</a:t>
            </a:r>
            <a:endParaRPr b="0" i="0" sz="2000" u="none" cap="none" strike="noStrike">
              <a:solidFill>
                <a:srgbClr val="000000"/>
              </a:solidFill>
              <a:latin typeface="Georgia"/>
              <a:ea typeface="Georgia"/>
              <a:cs typeface="Georgia"/>
              <a:sym typeface="Georgia"/>
            </a:endParaRPr>
          </a:p>
          <a:p>
            <a:pPr indent="-228600" lvl="0" marL="228600" marR="0" rtl="0" algn="l">
              <a:lnSpc>
                <a:spcPct val="15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References</a:t>
            </a:r>
            <a:endParaRPr b="0" i="0" sz="2000" u="none" cap="none" strike="noStrike">
              <a:solidFill>
                <a:schemeClr val="dk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0"/>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294" name="Google Shape;294;p20"/>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295" name="Google Shape;295;p20"/>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296" name="Google Shape;296;p20"/>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297" name="Google Shape;297;p20"/>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298" name="Google Shape;298;p20"/>
          <p:cNvPicPr preferRelativeResize="0"/>
          <p:nvPr/>
        </p:nvPicPr>
        <p:blipFill rotWithShape="1">
          <a:blip r:embed="rId4">
            <a:alphaModFix/>
          </a:blip>
          <a:srcRect b="0" l="0" r="0" t="0"/>
          <a:stretch/>
        </p:blipFill>
        <p:spPr>
          <a:xfrm>
            <a:off x="2799738" y="1115618"/>
            <a:ext cx="8694057" cy="4888020"/>
          </a:xfrm>
          <a:prstGeom prst="rect">
            <a:avLst/>
          </a:prstGeom>
          <a:noFill/>
          <a:ln>
            <a:noFill/>
          </a:ln>
        </p:spPr>
      </p:pic>
      <p:sp>
        <p:nvSpPr>
          <p:cNvPr id="299" name="Google Shape;299;p20"/>
          <p:cNvSpPr txBox="1"/>
          <p:nvPr/>
        </p:nvSpPr>
        <p:spPr>
          <a:xfrm>
            <a:off x="499984" y="2328522"/>
            <a:ext cx="21561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Detection System Page</a:t>
            </a:r>
            <a:endParaRPr b="0" i="0" sz="2000" u="none" cap="none" strike="noStrike">
              <a:solidFill>
                <a:srgbClr val="C00000"/>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1"/>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305" name="Google Shape;305;p21"/>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06" name="Google Shape;306;p21"/>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07" name="Google Shape;307;p21"/>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08" name="Google Shape;308;p21"/>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309" name="Google Shape;309;p21"/>
          <p:cNvPicPr preferRelativeResize="0"/>
          <p:nvPr/>
        </p:nvPicPr>
        <p:blipFill rotWithShape="1">
          <a:blip r:embed="rId4">
            <a:alphaModFix/>
          </a:blip>
          <a:srcRect b="0" l="0" r="0" t="0"/>
          <a:stretch/>
        </p:blipFill>
        <p:spPr>
          <a:xfrm>
            <a:off x="3221665" y="1309281"/>
            <a:ext cx="8272130" cy="4650803"/>
          </a:xfrm>
          <a:prstGeom prst="rect">
            <a:avLst/>
          </a:prstGeom>
          <a:noFill/>
          <a:ln>
            <a:noFill/>
          </a:ln>
        </p:spPr>
      </p:pic>
      <p:sp>
        <p:nvSpPr>
          <p:cNvPr id="310" name="Google Shape;310;p21"/>
          <p:cNvSpPr txBox="1"/>
          <p:nvPr/>
        </p:nvSpPr>
        <p:spPr>
          <a:xfrm>
            <a:off x="565778" y="2406445"/>
            <a:ext cx="2177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Contact and Details page</a:t>
            </a:r>
            <a:endParaRPr b="0" i="0" sz="2000" u="none" cap="none" strike="noStrike">
              <a:solidFill>
                <a:srgbClr val="C00000"/>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2"/>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web Layout</a:t>
            </a:r>
            <a:endParaRPr/>
          </a:p>
        </p:txBody>
      </p:sp>
      <p:pic>
        <p:nvPicPr>
          <p:cNvPr id="316" name="Google Shape;316;p22"/>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17" name="Google Shape;317;p22"/>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18" name="Google Shape;318;p22"/>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19" name="Google Shape;319;p22"/>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pic>
        <p:nvPicPr>
          <p:cNvPr id="320" name="Google Shape;320;p22"/>
          <p:cNvPicPr preferRelativeResize="0"/>
          <p:nvPr/>
        </p:nvPicPr>
        <p:blipFill rotWithShape="1">
          <a:blip r:embed="rId4">
            <a:alphaModFix/>
          </a:blip>
          <a:srcRect b="0" l="0" r="0" t="0"/>
          <a:stretch/>
        </p:blipFill>
        <p:spPr>
          <a:xfrm>
            <a:off x="2988424" y="1189016"/>
            <a:ext cx="8505371" cy="4781937"/>
          </a:xfrm>
          <a:prstGeom prst="rect">
            <a:avLst/>
          </a:prstGeom>
          <a:noFill/>
          <a:ln>
            <a:noFill/>
          </a:ln>
        </p:spPr>
      </p:pic>
      <p:sp>
        <p:nvSpPr>
          <p:cNvPr id="321" name="Google Shape;321;p22"/>
          <p:cNvSpPr txBox="1"/>
          <p:nvPr/>
        </p:nvSpPr>
        <p:spPr>
          <a:xfrm>
            <a:off x="565778" y="2348878"/>
            <a:ext cx="2177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Contact and Details page</a:t>
            </a:r>
            <a:endParaRPr b="1" i="0" sz="2000" u="none" cap="none" strike="noStrike">
              <a:solidFill>
                <a:srgbClr val="C00000"/>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23"/>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Conclusion</a:t>
            </a:r>
            <a:endParaRPr/>
          </a:p>
        </p:txBody>
      </p:sp>
      <p:pic>
        <p:nvPicPr>
          <p:cNvPr id="327" name="Google Shape;327;p23"/>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28" name="Google Shape;328;p23"/>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29" name="Google Shape;329;p23"/>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30" name="Google Shape;330;p23"/>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331" name="Google Shape;331;p23"/>
          <p:cNvSpPr txBox="1"/>
          <p:nvPr/>
        </p:nvSpPr>
        <p:spPr>
          <a:xfrm>
            <a:off x="253409" y="1657147"/>
            <a:ext cx="10515600" cy="4351338"/>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110000"/>
              </a:lnSpc>
              <a:spcBef>
                <a:spcPts val="0"/>
              </a:spcBef>
              <a:spcAft>
                <a:spcPts val="0"/>
              </a:spcAft>
              <a:buClr>
                <a:schemeClr val="dk1"/>
              </a:buClr>
              <a:buSzPts val="2000"/>
              <a:buFont typeface="Noto Sans Symbols"/>
              <a:buNone/>
            </a:pPr>
            <a:r>
              <a:t/>
            </a:r>
            <a:endParaRPr b="1" i="1" sz="2000" u="none" cap="none" strike="noStrike">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800"/>
              <a:buFont typeface="Arial"/>
              <a:buNone/>
            </a:pPr>
            <a:r>
              <a:t/>
            </a:r>
            <a:endParaRPr b="1" i="0" sz="2800" u="none" cap="none" strike="noStrike">
              <a:solidFill>
                <a:srgbClr val="002060"/>
              </a:solidFill>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chemeClr val="dk1"/>
              </a:solidFill>
              <a:latin typeface="Georgia"/>
              <a:ea typeface="Georgia"/>
              <a:cs typeface="Georgia"/>
              <a:sym typeface="Georgia"/>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Georgia"/>
              <a:ea typeface="Georgia"/>
              <a:cs typeface="Georgia"/>
              <a:sym typeface="Georgia"/>
            </a:endParaRPr>
          </a:p>
        </p:txBody>
      </p:sp>
      <p:sp>
        <p:nvSpPr>
          <p:cNvPr id="332" name="Google Shape;332;p23"/>
          <p:cNvSpPr txBox="1"/>
          <p:nvPr/>
        </p:nvSpPr>
        <p:spPr>
          <a:xfrm>
            <a:off x="1422991" y="2075823"/>
            <a:ext cx="9746100" cy="1939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Implementation of a Deep Learning Model which detects whether there is brain tumor present or not is observed. A system accuracy of 92% is achieved on the trained model. Input image is passed onto the trained model which then determines whether image contains tumour or not. As per the inference by the model the output will be displayed on the web application accordingly.</a:t>
            </a:r>
            <a:endParaRPr b="1" i="0" sz="2000" u="none" cap="none" strike="noStrike">
              <a:solidFill>
                <a:srgbClr val="000000"/>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24"/>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Future Scope</a:t>
            </a:r>
            <a:endParaRPr/>
          </a:p>
        </p:txBody>
      </p:sp>
      <p:pic>
        <p:nvPicPr>
          <p:cNvPr id="338" name="Google Shape;338;p24"/>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39" name="Google Shape;339;p24"/>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40" name="Google Shape;340;p24"/>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41" name="Google Shape;341;p24"/>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342" name="Google Shape;342;p24"/>
          <p:cNvSpPr txBox="1"/>
          <p:nvPr/>
        </p:nvSpPr>
        <p:spPr>
          <a:xfrm>
            <a:off x="253409" y="1657147"/>
            <a:ext cx="10515600" cy="4351338"/>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110000"/>
              </a:lnSpc>
              <a:spcBef>
                <a:spcPts val="0"/>
              </a:spcBef>
              <a:spcAft>
                <a:spcPts val="0"/>
              </a:spcAft>
              <a:buClr>
                <a:schemeClr val="dk1"/>
              </a:buClr>
              <a:buSzPts val="2000"/>
              <a:buFont typeface="Noto Sans Symbols"/>
              <a:buNone/>
            </a:pPr>
            <a:r>
              <a:t/>
            </a:r>
            <a:endParaRPr b="1" i="1" sz="2000" u="none" cap="none" strike="noStrike">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800"/>
              <a:buFont typeface="Arial"/>
              <a:buNone/>
            </a:pPr>
            <a:r>
              <a:t/>
            </a:r>
            <a:endParaRPr b="1" i="0" sz="2800" u="none" cap="none" strike="noStrike">
              <a:solidFill>
                <a:srgbClr val="002060"/>
              </a:solidFill>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chemeClr val="dk1"/>
              </a:solidFill>
              <a:latin typeface="Georgia"/>
              <a:ea typeface="Georgia"/>
              <a:cs typeface="Georgia"/>
              <a:sym typeface="Georgia"/>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Georgia"/>
              <a:ea typeface="Georgia"/>
              <a:cs typeface="Georgia"/>
              <a:sym typeface="Georgia"/>
            </a:endParaRPr>
          </a:p>
        </p:txBody>
      </p:sp>
      <p:sp>
        <p:nvSpPr>
          <p:cNvPr id="343" name="Google Shape;343;p24"/>
          <p:cNvSpPr txBox="1"/>
          <p:nvPr/>
        </p:nvSpPr>
        <p:spPr>
          <a:xfrm>
            <a:off x="1383331" y="2015146"/>
            <a:ext cx="9385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 The particular trained model can be further trained to detect tumor of initial stages.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 The particular model can be trained further to detect which type of brain tumour is present inside the body.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 The system in its base form can be trained further to detect the tumour even more efficiently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p25"/>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Future Scope</a:t>
            </a:r>
            <a:endParaRPr/>
          </a:p>
        </p:txBody>
      </p:sp>
      <p:pic>
        <p:nvPicPr>
          <p:cNvPr id="349" name="Google Shape;349;p25"/>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50" name="Google Shape;350;p25"/>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51" name="Google Shape;351;p25"/>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52" name="Google Shape;352;p25"/>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353" name="Google Shape;353;p25"/>
          <p:cNvSpPr txBox="1"/>
          <p:nvPr/>
        </p:nvSpPr>
        <p:spPr>
          <a:xfrm>
            <a:off x="253409" y="1657147"/>
            <a:ext cx="10515600" cy="4351338"/>
          </a:xfrm>
          <a:prstGeom prst="rect">
            <a:avLst/>
          </a:prstGeom>
          <a:noFill/>
          <a:ln>
            <a:noFill/>
          </a:ln>
        </p:spPr>
        <p:txBody>
          <a:bodyPr anchorCtr="0" anchor="t" bIns="45700" lIns="91425" spcFirstLastPara="1" rIns="91425" wrap="square" tIns="45700">
            <a:normAutofit/>
          </a:bodyPr>
          <a:lstStyle/>
          <a:p>
            <a:pPr indent="-101600" lvl="0" marL="228600" marR="0" rtl="0" algn="l">
              <a:lnSpc>
                <a:spcPct val="110000"/>
              </a:lnSpc>
              <a:spcBef>
                <a:spcPts val="0"/>
              </a:spcBef>
              <a:spcAft>
                <a:spcPts val="0"/>
              </a:spcAft>
              <a:buClr>
                <a:schemeClr val="dk1"/>
              </a:buClr>
              <a:buSzPts val="2000"/>
              <a:buFont typeface="Noto Sans Symbols"/>
              <a:buNone/>
            </a:pPr>
            <a:r>
              <a:t/>
            </a:r>
            <a:endParaRPr b="1" i="1" sz="2000" u="none" cap="none" strike="noStrike">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800"/>
              <a:buFont typeface="Arial"/>
              <a:buNone/>
            </a:pPr>
            <a:r>
              <a:t/>
            </a:r>
            <a:endParaRPr b="1" i="0" sz="2800" u="none" cap="none" strike="noStrike">
              <a:solidFill>
                <a:srgbClr val="002060"/>
              </a:solidFill>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chemeClr val="dk1"/>
              </a:solidFill>
              <a:latin typeface="Georgia"/>
              <a:ea typeface="Georgia"/>
              <a:cs typeface="Georgia"/>
              <a:sym typeface="Georgia"/>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Georgia"/>
              <a:ea typeface="Georgia"/>
              <a:cs typeface="Georgia"/>
              <a:sym typeface="Georgia"/>
            </a:endParaRPr>
          </a:p>
        </p:txBody>
      </p:sp>
      <p:sp>
        <p:nvSpPr>
          <p:cNvPr id="354" name="Google Shape;354;p25"/>
          <p:cNvSpPr txBox="1"/>
          <p:nvPr/>
        </p:nvSpPr>
        <p:spPr>
          <a:xfrm>
            <a:off x="1383331" y="1951672"/>
            <a:ext cx="93858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 The entire Web Application can be further developed to understand more types of human body scans such as X-ray, CT - Scans etc. So as to become a full fledged health assessment portal.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 Such web application could be installed at hospitals which will then connect patients and the hospital staff virtually.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 The system can be upgraded to detect more types of tumours such as ovarian, breast, skin, lung tumours etc.</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ph type="title"/>
          </p:nvPr>
        </p:nvSpPr>
        <p:spPr>
          <a:xfrm>
            <a:off x="0" y="192343"/>
            <a:ext cx="12192000" cy="117275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Reference Papers</a:t>
            </a:r>
            <a:endParaRPr b="1">
              <a:solidFill>
                <a:srgbClr val="002060"/>
              </a:solidFill>
              <a:latin typeface="Georgia"/>
              <a:ea typeface="Georgia"/>
              <a:cs typeface="Georgia"/>
              <a:sym typeface="Georgia"/>
            </a:endParaRPr>
          </a:p>
        </p:txBody>
      </p:sp>
      <p:pic>
        <p:nvPicPr>
          <p:cNvPr id="360" name="Google Shape;360;p26"/>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361" name="Google Shape;361;p26"/>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362" name="Google Shape;362;p26"/>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363" name="Google Shape;363;p26"/>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364" name="Google Shape;364;p26"/>
          <p:cNvSpPr txBox="1"/>
          <p:nvPr/>
        </p:nvSpPr>
        <p:spPr>
          <a:xfrm>
            <a:off x="872750" y="1309276"/>
            <a:ext cx="11228100" cy="50784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90000"/>
              </a:lnSpc>
              <a:spcBef>
                <a:spcPts val="600"/>
              </a:spcBef>
              <a:spcAft>
                <a:spcPts val="0"/>
              </a:spcAft>
              <a:buClr>
                <a:srgbClr val="C00000"/>
              </a:buClr>
              <a:buSzPts val="1900"/>
              <a:buFont typeface="Georgia"/>
              <a:buAutoNum type="arabicPeriod"/>
            </a:pPr>
            <a:r>
              <a:rPr b="1" i="0" lang="en-US" sz="1900" u="none" cap="none" strike="noStrike">
                <a:solidFill>
                  <a:srgbClr val="C00000"/>
                </a:solidFill>
                <a:latin typeface="Georgia"/>
                <a:ea typeface="Georgia"/>
                <a:cs typeface="Georgia"/>
                <a:sym typeface="Georgia"/>
              </a:rPr>
              <a:t>Brain Tumor Detection Using Deep Learning by Avigyan Sinha , Aneesh R P , Malavika Suresh , Nitha Mohan, Abinaya D, Ashwin G Singerji</a:t>
            </a:r>
            <a:endParaRPr b="1" sz="1900">
              <a:solidFill>
                <a:srgbClr val="C00000"/>
              </a:solidFill>
              <a:latin typeface="Georgia"/>
              <a:ea typeface="Georgia"/>
              <a:cs typeface="Georgia"/>
              <a:sym typeface="Georgia"/>
            </a:endParaRPr>
          </a:p>
          <a:p>
            <a:pPr indent="0" lvl="0" marL="457200" marR="0" rtl="0" algn="l">
              <a:lnSpc>
                <a:spcPct val="90000"/>
              </a:lnSpc>
              <a:spcBef>
                <a:spcPts val="600"/>
              </a:spcBef>
              <a:spcAft>
                <a:spcPts val="0"/>
              </a:spcAft>
              <a:buNone/>
            </a:pPr>
            <a:r>
              <a:t/>
            </a:r>
            <a:endParaRPr b="1" sz="1900">
              <a:solidFill>
                <a:srgbClr val="C00000"/>
              </a:solidFill>
              <a:latin typeface="Georgia"/>
              <a:ea typeface="Georgia"/>
              <a:cs typeface="Georgia"/>
              <a:sym typeface="Georgia"/>
            </a:endParaRPr>
          </a:p>
          <a:p>
            <a:pPr indent="-349250" lvl="0" marL="457200" marR="0" rtl="0" algn="l">
              <a:lnSpc>
                <a:spcPct val="90000"/>
              </a:lnSpc>
              <a:spcBef>
                <a:spcPts val="600"/>
              </a:spcBef>
              <a:spcAft>
                <a:spcPts val="0"/>
              </a:spcAft>
              <a:buClr>
                <a:srgbClr val="C00000"/>
              </a:buClr>
              <a:buSzPts val="1900"/>
              <a:buFont typeface="Georgia"/>
              <a:buAutoNum type="arabicPeriod"/>
            </a:pPr>
            <a:r>
              <a:rPr b="1" i="0" lang="en-US" sz="1900" u="none" cap="none" strike="noStrike">
                <a:solidFill>
                  <a:srgbClr val="C00000"/>
                </a:solidFill>
                <a:latin typeface="Georgia"/>
                <a:ea typeface="Georgia"/>
                <a:cs typeface="Georgia"/>
                <a:sym typeface="Georgia"/>
              </a:rPr>
              <a:t>Image Processing Techniques for Brain Tumor Identification, by Nandita Goyal and Dr. Bharti Sharma  </a:t>
            </a:r>
            <a:endParaRPr b="1" sz="1900">
              <a:solidFill>
                <a:srgbClr val="C00000"/>
              </a:solidFill>
              <a:latin typeface="Georgia"/>
              <a:ea typeface="Georgia"/>
              <a:cs typeface="Georgia"/>
              <a:sym typeface="Georgia"/>
            </a:endParaRPr>
          </a:p>
          <a:p>
            <a:pPr indent="0" lvl="0" marL="457200" marR="0" rtl="0" algn="l">
              <a:lnSpc>
                <a:spcPct val="90000"/>
              </a:lnSpc>
              <a:spcBef>
                <a:spcPts val="600"/>
              </a:spcBef>
              <a:spcAft>
                <a:spcPts val="0"/>
              </a:spcAft>
              <a:buNone/>
            </a:pPr>
            <a:r>
              <a:t/>
            </a:r>
            <a:endParaRPr b="1" sz="1900">
              <a:solidFill>
                <a:srgbClr val="C00000"/>
              </a:solidFill>
              <a:latin typeface="Georgia"/>
              <a:ea typeface="Georgia"/>
              <a:cs typeface="Georgia"/>
              <a:sym typeface="Georgia"/>
            </a:endParaRPr>
          </a:p>
          <a:p>
            <a:pPr indent="-349250" lvl="0" marL="457200" marR="0" rtl="0" algn="l">
              <a:lnSpc>
                <a:spcPct val="90000"/>
              </a:lnSpc>
              <a:spcBef>
                <a:spcPts val="600"/>
              </a:spcBef>
              <a:spcAft>
                <a:spcPts val="0"/>
              </a:spcAft>
              <a:buClr>
                <a:srgbClr val="C00000"/>
              </a:buClr>
              <a:buSzPts val="1900"/>
              <a:buFont typeface="Georgia"/>
              <a:buAutoNum type="arabicPeriod"/>
            </a:pPr>
            <a:r>
              <a:rPr b="1" i="0" lang="en-US" sz="1900" u="none" cap="none" strike="noStrike">
                <a:solidFill>
                  <a:srgbClr val="C00000"/>
                </a:solidFill>
                <a:latin typeface="Georgia"/>
                <a:ea typeface="Georgia"/>
                <a:cs typeface="Georgia"/>
                <a:sym typeface="Georgia"/>
              </a:rPr>
              <a:t>Brain Tumor Detection and Classification on MR Images by a Deep Wavelet Auto-Encoder Model by Isselmou Abd El Kader  , Guizhi Xu , Zhang Shuai, Sani Saminu, Imran Javaid, Isah Salim Ahmad and Souha Kamhi </a:t>
            </a:r>
            <a:endParaRPr b="1" sz="1900">
              <a:solidFill>
                <a:srgbClr val="C00000"/>
              </a:solidFill>
              <a:latin typeface="Georgia"/>
              <a:ea typeface="Georgia"/>
              <a:cs typeface="Georgia"/>
              <a:sym typeface="Georgia"/>
            </a:endParaRPr>
          </a:p>
          <a:p>
            <a:pPr indent="0" lvl="0" marL="457200" marR="0" rtl="0" algn="l">
              <a:lnSpc>
                <a:spcPct val="90000"/>
              </a:lnSpc>
              <a:spcBef>
                <a:spcPts val="600"/>
              </a:spcBef>
              <a:spcAft>
                <a:spcPts val="0"/>
              </a:spcAft>
              <a:buNone/>
            </a:pPr>
            <a:r>
              <a:t/>
            </a:r>
            <a:endParaRPr b="1" sz="1900">
              <a:solidFill>
                <a:srgbClr val="C00000"/>
              </a:solidFill>
              <a:latin typeface="Georgia"/>
              <a:ea typeface="Georgia"/>
              <a:cs typeface="Georgia"/>
              <a:sym typeface="Georgia"/>
            </a:endParaRPr>
          </a:p>
          <a:p>
            <a:pPr indent="-349250" lvl="0" marL="457200" marR="0" rtl="0" algn="l">
              <a:lnSpc>
                <a:spcPct val="90000"/>
              </a:lnSpc>
              <a:spcBef>
                <a:spcPts val="600"/>
              </a:spcBef>
              <a:spcAft>
                <a:spcPts val="0"/>
              </a:spcAft>
              <a:buClr>
                <a:srgbClr val="C00000"/>
              </a:buClr>
              <a:buSzPts val="1900"/>
              <a:buFont typeface="Georgia"/>
              <a:buAutoNum type="arabicPeriod"/>
            </a:pPr>
            <a:r>
              <a:rPr b="1" i="0" lang="en-US" sz="1900" u="none" cap="none" strike="noStrike">
                <a:solidFill>
                  <a:srgbClr val="C00000"/>
                </a:solidFill>
                <a:latin typeface="Georgia"/>
                <a:ea typeface="Georgia"/>
                <a:cs typeface="Georgia"/>
                <a:sym typeface="Georgia"/>
              </a:rPr>
              <a:t>Brain Tumor Detection using Image Processing by Saurabh Kumar , Iram Abid , Shubhi Garg , Anand Kumar Singh , Vivek Jain.</a:t>
            </a:r>
            <a:endParaRPr b="1" sz="1900">
              <a:solidFill>
                <a:srgbClr val="C00000"/>
              </a:solidFill>
              <a:latin typeface="Georgia"/>
              <a:ea typeface="Georgia"/>
              <a:cs typeface="Georgia"/>
              <a:sym typeface="Georgia"/>
            </a:endParaRPr>
          </a:p>
          <a:p>
            <a:pPr indent="0" lvl="0" marL="457200" marR="0" rtl="0" algn="l">
              <a:lnSpc>
                <a:spcPct val="90000"/>
              </a:lnSpc>
              <a:spcBef>
                <a:spcPts val="600"/>
              </a:spcBef>
              <a:spcAft>
                <a:spcPts val="0"/>
              </a:spcAft>
              <a:buNone/>
            </a:pPr>
            <a:r>
              <a:t/>
            </a:r>
            <a:endParaRPr b="1" sz="1900">
              <a:solidFill>
                <a:srgbClr val="C00000"/>
              </a:solidFill>
              <a:latin typeface="Georgia"/>
              <a:ea typeface="Georgia"/>
              <a:cs typeface="Georgia"/>
              <a:sym typeface="Georgia"/>
            </a:endParaRPr>
          </a:p>
          <a:p>
            <a:pPr indent="-349250" lvl="0" marL="457200" marR="0" rtl="0" algn="l">
              <a:lnSpc>
                <a:spcPct val="90000"/>
              </a:lnSpc>
              <a:spcBef>
                <a:spcPts val="600"/>
              </a:spcBef>
              <a:spcAft>
                <a:spcPts val="0"/>
              </a:spcAft>
              <a:buClr>
                <a:srgbClr val="C00000"/>
              </a:buClr>
              <a:buSzPts val="1900"/>
              <a:buFont typeface="Georgia"/>
              <a:buAutoNum type="arabicPeriod"/>
            </a:pPr>
            <a:r>
              <a:rPr b="1" i="0" lang="en-US" sz="1900" u="none" cap="none" strike="noStrike">
                <a:solidFill>
                  <a:srgbClr val="C00000"/>
                </a:solidFill>
                <a:latin typeface="Georgia"/>
                <a:ea typeface="Georgia"/>
                <a:cs typeface="Georgia"/>
                <a:sym typeface="Georgia"/>
              </a:rPr>
              <a:t>Brain tumor segmentation based on deep learning and an attention mechanism using MRI multi‑modalities brain images by Ramin Ranjbarzadeh , Abbas Bagherian Kasgari , Saeid Jafarzadeh Ghoushchi ,  Shokofeh Anari , Maryam Naseri , Malika Bendechache </a:t>
            </a:r>
            <a:endParaRPr b="1" i="0" sz="1900" u="none" cap="none" strike="noStrike">
              <a:solidFill>
                <a:srgbClr val="000000"/>
              </a:solidFill>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7"/>
          <p:cNvSpPr txBox="1"/>
          <p:nvPr>
            <p:ph type="title"/>
          </p:nvPr>
        </p:nvSpPr>
        <p:spPr>
          <a:xfrm>
            <a:off x="838200" y="241163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000"/>
              <a:buFont typeface="Georgia"/>
              <a:buNone/>
            </a:pPr>
            <a:r>
              <a:rPr b="1" lang="en-US" sz="4000">
                <a:solidFill>
                  <a:srgbClr val="002060"/>
                </a:solidFill>
                <a:latin typeface="Georgia"/>
                <a:ea typeface="Georgia"/>
                <a:cs typeface="Georgia"/>
                <a:sym typeface="Georgia"/>
              </a:rPr>
              <a:t>Thank You</a:t>
            </a:r>
            <a:endParaRPr/>
          </a:p>
        </p:txBody>
      </p:sp>
      <p:sp>
        <p:nvSpPr>
          <p:cNvPr id="370" name="Google Shape;37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24-12-2021</a:t>
            </a:r>
            <a:endParaRPr/>
          </a:p>
        </p:txBody>
      </p:sp>
      <p:sp>
        <p:nvSpPr>
          <p:cNvPr id="371" name="Google Shape;37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Dept. of Electronics and Telecommunication Hope Foundation’s International Institute of Information Technology Hinjawadi Pune</a:t>
            </a:r>
            <a:endParaRPr/>
          </a:p>
        </p:txBody>
      </p:sp>
      <p:sp>
        <p:nvSpPr>
          <p:cNvPr id="372" name="Google Shape;37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11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Introduction</a:t>
            </a:r>
            <a:endParaRPr b="1">
              <a:solidFill>
                <a:srgbClr val="002060"/>
              </a:solidFill>
              <a:latin typeface="Georgia"/>
              <a:ea typeface="Georgia"/>
              <a:cs typeface="Georgia"/>
              <a:sym typeface="Georgia"/>
            </a:endParaRPr>
          </a:p>
        </p:txBody>
      </p:sp>
      <p:pic>
        <p:nvPicPr>
          <p:cNvPr id="106" name="Google Shape;106;p3"/>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07" name="Google Shape;107;p3"/>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08" name="Google Shape;108;p3"/>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09" name="Google Shape;109;p3"/>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10" name="Google Shape;110;p3"/>
          <p:cNvSpPr txBox="1"/>
          <p:nvPr/>
        </p:nvSpPr>
        <p:spPr>
          <a:xfrm>
            <a:off x="1212111" y="1539449"/>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dk1"/>
              </a:buClr>
              <a:buSzPts val="2000"/>
              <a:buFont typeface="Arial"/>
              <a:buNone/>
            </a:pPr>
            <a:r>
              <a:t/>
            </a:r>
            <a:endParaRPr b="1" i="0" sz="2000" u="none" cap="none" strike="noStrike">
              <a:solidFill>
                <a:srgbClr val="3A3838"/>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The smart detection system operates on the AI algorithm.</a:t>
            </a:r>
            <a:endParaRPr b="0" i="0" sz="2000" u="none" cap="none" strike="noStrike">
              <a:solidFill>
                <a:srgbClr val="000000"/>
              </a:solidFill>
              <a:latin typeface="Georgia"/>
              <a:ea typeface="Georgia"/>
              <a:cs typeface="Georgia"/>
              <a:sym typeface="Georgia"/>
            </a:endParaRPr>
          </a:p>
          <a:p>
            <a:pPr indent="-101600" lvl="0" marL="228600" marR="0" rtl="0" algn="l">
              <a:lnSpc>
                <a:spcPct val="110000"/>
              </a:lnSpc>
              <a:spcBef>
                <a:spcPts val="0"/>
              </a:spcBef>
              <a:spcAft>
                <a:spcPts val="0"/>
              </a:spcAft>
              <a:buClr>
                <a:schemeClr val="dk1"/>
              </a:buClr>
              <a:buSzPts val="2000"/>
              <a:buFont typeface="Arial"/>
              <a:buNone/>
            </a:pPr>
            <a:r>
              <a:t/>
            </a:r>
            <a:endParaRPr b="1" i="0" sz="2000" u="none" cap="none" strike="noStrike">
              <a:solidFill>
                <a:srgbClr val="C00000"/>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It is based on feature extraction.</a:t>
            </a:r>
            <a:endParaRPr b="0" i="0" sz="2000" u="none" cap="none" strike="noStrike">
              <a:solidFill>
                <a:srgbClr val="000000"/>
              </a:solidFill>
              <a:latin typeface="Georgia"/>
              <a:ea typeface="Georgia"/>
              <a:cs typeface="Georgia"/>
              <a:sym typeface="Georgia"/>
            </a:endParaRPr>
          </a:p>
          <a:p>
            <a:pPr indent="-101600" lvl="0" marL="228600" marR="0" rtl="0" algn="l">
              <a:lnSpc>
                <a:spcPct val="110000"/>
              </a:lnSpc>
              <a:spcBef>
                <a:spcPts val="0"/>
              </a:spcBef>
              <a:spcAft>
                <a:spcPts val="0"/>
              </a:spcAft>
              <a:buClr>
                <a:schemeClr val="dk1"/>
              </a:buClr>
              <a:buSzPts val="2000"/>
              <a:buFont typeface="Arial"/>
              <a:buNone/>
            </a:pPr>
            <a:r>
              <a:t/>
            </a:r>
            <a:endParaRPr b="1" i="0" sz="2000" u="none" cap="none" strike="noStrike">
              <a:solidFill>
                <a:srgbClr val="C00000"/>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Early Detection of ‘Brain Tumor’.</a:t>
            </a:r>
            <a:endParaRPr b="0" i="0" sz="2000" u="none" cap="none" strike="noStrike">
              <a:solidFill>
                <a:srgbClr val="000000"/>
              </a:solidFill>
              <a:latin typeface="Georgia"/>
              <a:ea typeface="Georgia"/>
              <a:cs typeface="Georgia"/>
              <a:sym typeface="Georgia"/>
            </a:endParaRPr>
          </a:p>
          <a:p>
            <a:pPr indent="-101600" lvl="0" marL="228600" marR="0" rtl="0" algn="l">
              <a:lnSpc>
                <a:spcPct val="110000"/>
              </a:lnSpc>
              <a:spcBef>
                <a:spcPts val="0"/>
              </a:spcBef>
              <a:spcAft>
                <a:spcPts val="0"/>
              </a:spcAft>
              <a:buClr>
                <a:schemeClr val="dk1"/>
              </a:buClr>
              <a:buSzPts val="2000"/>
              <a:buFont typeface="Arial"/>
              <a:buNone/>
            </a:pPr>
            <a:r>
              <a:t/>
            </a:r>
            <a:endParaRPr b="1" i="0" sz="2000" u="none" cap="none" strike="noStrike">
              <a:solidFill>
                <a:srgbClr val="C00000"/>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Reduction of cost</a:t>
            </a:r>
            <a:endParaRPr b="0" i="0" sz="2000" u="none" cap="none" strike="noStrike">
              <a:solidFill>
                <a:srgbClr val="000000"/>
              </a:solidFill>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2800"/>
              <a:buFont typeface="Arial"/>
              <a:buNone/>
            </a:pPr>
            <a:r>
              <a:t/>
            </a:r>
            <a:endParaRPr b="0" i="0" sz="2000" u="none" cap="none" strike="noStrike">
              <a:solidFill>
                <a:schemeClr val="dk1"/>
              </a:solidFill>
              <a:latin typeface="Georgia"/>
              <a:ea typeface="Georgia"/>
              <a:cs typeface="Georgia"/>
              <a:sym typeface="Georgia"/>
            </a:endParaRPr>
          </a:p>
        </p:txBody>
      </p:sp>
      <p:pic>
        <p:nvPicPr>
          <p:cNvPr id="111" name="Google Shape;111;p3"/>
          <p:cNvPicPr preferRelativeResize="0"/>
          <p:nvPr/>
        </p:nvPicPr>
        <p:blipFill rotWithShape="1">
          <a:blip r:embed="rId4">
            <a:alphaModFix/>
          </a:blip>
          <a:srcRect b="0" l="0" r="0" t="0"/>
          <a:stretch/>
        </p:blipFill>
        <p:spPr>
          <a:xfrm>
            <a:off x="6996065" y="3224262"/>
            <a:ext cx="4497730" cy="2529973"/>
          </a:xfrm>
          <a:prstGeom prst="rect">
            <a:avLst/>
          </a:prstGeom>
          <a:noFill/>
          <a:ln>
            <a:noFill/>
          </a:ln>
        </p:spPr>
      </p:pic>
      <p:sp>
        <p:nvSpPr>
          <p:cNvPr id="112" name="Google Shape;112;p3"/>
          <p:cNvSpPr txBox="1"/>
          <p:nvPr/>
        </p:nvSpPr>
        <p:spPr>
          <a:xfrm>
            <a:off x="6305225" y="5785025"/>
            <a:ext cx="58869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Fig 1.- MRI Scan (</a:t>
            </a:r>
            <a:r>
              <a:rPr b="1" i="1" lang="en-US" sz="2000" u="none" cap="none" strike="noStrike">
                <a:solidFill>
                  <a:srgbClr val="C00000"/>
                </a:solidFill>
                <a:latin typeface="Georgia"/>
                <a:ea typeface="Georgia"/>
                <a:cs typeface="Georgia"/>
                <a:sym typeface="Georgia"/>
              </a:rPr>
              <a:t>researchgate.com) </a:t>
            </a:r>
            <a:endParaRPr b="0" i="0" sz="1800" u="none" cap="none" strike="noStrike">
              <a:solidFill>
                <a:srgbClr val="C00000"/>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Literature survey </a:t>
            </a:r>
            <a:endParaRPr b="1">
              <a:solidFill>
                <a:srgbClr val="002060"/>
              </a:solidFill>
              <a:latin typeface="Georgia"/>
              <a:ea typeface="Georgia"/>
              <a:cs typeface="Georgia"/>
              <a:sym typeface="Georgia"/>
            </a:endParaRPr>
          </a:p>
        </p:txBody>
      </p:sp>
      <p:pic>
        <p:nvPicPr>
          <p:cNvPr id="118" name="Google Shape;118;p4"/>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19" name="Google Shape;119;p4"/>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20" name="Google Shape;120;p4"/>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21" name="Google Shape;121;p4"/>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graphicFrame>
        <p:nvGraphicFramePr>
          <p:cNvPr id="122" name="Google Shape;122;p4"/>
          <p:cNvGraphicFramePr/>
          <p:nvPr/>
        </p:nvGraphicFramePr>
        <p:xfrm>
          <a:off x="1005739" y="1365100"/>
          <a:ext cx="3000000" cy="3000000"/>
        </p:xfrm>
        <a:graphic>
          <a:graphicData uri="http://schemas.openxmlformats.org/drawingml/2006/table">
            <a:tbl>
              <a:tblPr bandRow="1" firstRow="1">
                <a:noFill/>
                <a:tableStyleId>{07152E0F-628F-4E9F-993B-2665763F98EC}</a:tableStyleId>
              </a:tblPr>
              <a:tblGrid>
                <a:gridCol w="3572825"/>
                <a:gridCol w="3572825"/>
                <a:gridCol w="3572825"/>
              </a:tblGrid>
              <a:tr h="6769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Georgia"/>
                          <a:ea typeface="Georgia"/>
                          <a:cs typeface="Georgia"/>
                          <a:sym typeface="Georgia"/>
                        </a:rPr>
                        <a:t>Research paper title</a:t>
                      </a:r>
                      <a:endParaRPr sz="2000" u="none" cap="none" strike="noStrike">
                        <a:latin typeface="Georgia"/>
                        <a:ea typeface="Georgia"/>
                        <a:cs typeface="Georgia"/>
                        <a:sym typeface="Georgia"/>
                      </a:endParaRPr>
                    </a:p>
                  </a:txBody>
                  <a:tcPr marT="45725" marB="45725" marR="91450" marL="91450">
                    <a:solidFill>
                      <a:srgbClr val="002060"/>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Georgia"/>
                          <a:ea typeface="Georgia"/>
                          <a:cs typeface="Georgia"/>
                          <a:sym typeface="Georgia"/>
                        </a:rPr>
                        <a:t>Method </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Georgia"/>
                          <a:ea typeface="Georgia"/>
                          <a:cs typeface="Georgia"/>
                          <a:sym typeface="Georgia"/>
                        </a:rPr>
                        <a:t>What paper suggests?</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r>
              <a:tr h="12280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[1]Brain Tumor Detection Using Deep Learning</a:t>
                      </a:r>
                      <a:endParaRPr sz="1800" u="none" cap="none" strike="noStrike">
                        <a:solidFill>
                          <a:srgbClr val="C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2000"/>
                        <a:buFont typeface="Arial"/>
                        <a:buNone/>
                      </a:pPr>
                      <a:r>
                        <a:t/>
                      </a:r>
                      <a:endParaRPr sz="20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Deep Learning</a:t>
                      </a:r>
                      <a:endParaRPr sz="1800" u="none" cap="none" strike="noStrike">
                        <a:solidFill>
                          <a:srgbClr val="C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Brain Tumor detection using CNN models with respect to the Training Dataset.</a:t>
                      </a:r>
                      <a:endParaRPr sz="1800" u="none" cap="none" strike="noStrike">
                        <a:solidFill>
                          <a:srgbClr val="C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rgbClr val="C00000"/>
                        </a:solidFill>
                        <a:latin typeface="Georgia"/>
                        <a:ea typeface="Georgia"/>
                        <a:cs typeface="Georgia"/>
                        <a:sym typeface="Georgia"/>
                      </a:endParaRPr>
                    </a:p>
                  </a:txBody>
                  <a:tcPr marT="45725" marB="45725" marR="91450" marL="91450"/>
                </a:tc>
              </a:tr>
              <a:tr h="13926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[2]Image Processing Techniques for Brain Tumor Identification</a:t>
                      </a:r>
                      <a:endParaRPr i="0" sz="18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solidFill>
                            <a:srgbClr val="C00000"/>
                          </a:solidFill>
                          <a:latin typeface="Georgia"/>
                          <a:ea typeface="Georgia"/>
                          <a:cs typeface="Georgia"/>
                          <a:sym typeface="Georgia"/>
                        </a:rPr>
                        <a:t>Image Processing</a:t>
                      </a:r>
                      <a:endParaRPr sz="14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solidFill>
                            <a:srgbClr val="C00000"/>
                          </a:solidFill>
                          <a:latin typeface="Georgia"/>
                          <a:ea typeface="Georgia"/>
                          <a:cs typeface="Georgia"/>
                          <a:sym typeface="Georgia"/>
                        </a:rPr>
                        <a:t>Suggests various methods to identify the Brain Tumor including it’s consequences.</a:t>
                      </a:r>
                      <a:endParaRPr sz="1800" u="none" cap="none" strike="noStrike">
                        <a:solidFill>
                          <a:srgbClr val="C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C00000"/>
                        </a:solidFill>
                        <a:latin typeface="Georgia"/>
                        <a:ea typeface="Georgia"/>
                        <a:cs typeface="Georgia"/>
                        <a:sym typeface="Georgia"/>
                      </a:endParaRPr>
                    </a:p>
                  </a:txBody>
                  <a:tcPr marT="45725" marB="45725" marR="91450" marL="91450"/>
                </a:tc>
              </a:tr>
              <a:tr h="12280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[3]Brain Tumor Detection and Classification on MR Images by a</a:t>
                      </a:r>
                      <a:endParaRPr sz="1400" u="none" cap="none" strike="noStrike">
                        <a:solidFill>
                          <a:srgbClr val="C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Deep Wavelet Auto-Encoder Model</a:t>
                      </a:r>
                      <a:endParaRPr sz="18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Deep Wavelet Model</a:t>
                      </a:r>
                      <a:endParaRPr sz="18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Tumor detection using, Deep Wavelet Auto-Encoder Model with a different approach.</a:t>
                      </a:r>
                      <a:endParaRPr sz="1800" u="none" cap="none" strike="noStrike">
                        <a:solidFill>
                          <a:srgbClr val="C00000"/>
                        </a:solidFill>
                        <a:latin typeface="Georgia"/>
                        <a:ea typeface="Georgia"/>
                        <a:cs typeface="Georgia"/>
                        <a:sym typeface="Georgia"/>
                      </a:endParaRPr>
                    </a:p>
                  </a:txBody>
                  <a:tcPr marT="45725" marB="45725" marR="91450" marL="9145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Literature survey </a:t>
            </a:r>
            <a:endParaRPr b="1">
              <a:solidFill>
                <a:srgbClr val="002060"/>
              </a:solidFill>
              <a:latin typeface="Georgia"/>
              <a:ea typeface="Georgia"/>
              <a:cs typeface="Georgia"/>
              <a:sym typeface="Georgia"/>
            </a:endParaRPr>
          </a:p>
        </p:txBody>
      </p:sp>
      <p:pic>
        <p:nvPicPr>
          <p:cNvPr id="128" name="Google Shape;128;p5"/>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29" name="Google Shape;129;p5"/>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30" name="Google Shape;130;p5"/>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31" name="Google Shape;131;p5"/>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32" name="Google Shape;132;p5"/>
          <p:cNvSpPr txBox="1"/>
          <p:nvPr/>
        </p:nvSpPr>
        <p:spPr>
          <a:xfrm>
            <a:off x="763772" y="1539449"/>
            <a:ext cx="10515600"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Georgia"/>
              <a:ea typeface="Georgia"/>
              <a:cs typeface="Georgia"/>
              <a:sym typeface="Georgia"/>
            </a:endParaRPr>
          </a:p>
        </p:txBody>
      </p:sp>
      <p:graphicFrame>
        <p:nvGraphicFramePr>
          <p:cNvPr id="133" name="Google Shape;133;p5"/>
          <p:cNvGraphicFramePr/>
          <p:nvPr/>
        </p:nvGraphicFramePr>
        <p:xfrm>
          <a:off x="1005739" y="1427360"/>
          <a:ext cx="3000000" cy="3000000"/>
        </p:xfrm>
        <a:graphic>
          <a:graphicData uri="http://schemas.openxmlformats.org/drawingml/2006/table">
            <a:tbl>
              <a:tblPr bandRow="1" firstRow="1">
                <a:noFill/>
                <a:tableStyleId>{07152E0F-628F-4E9F-993B-2665763F98EC}</a:tableStyleId>
              </a:tblPr>
              <a:tblGrid>
                <a:gridCol w="3316675"/>
                <a:gridCol w="2888450"/>
                <a:gridCol w="4526575"/>
              </a:tblGrid>
              <a:tr h="7953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Georgia"/>
                          <a:ea typeface="Georgia"/>
                          <a:cs typeface="Georgia"/>
                          <a:sym typeface="Georgia"/>
                        </a:rPr>
                        <a:t>Research paper title</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Georgia"/>
                          <a:ea typeface="Georgia"/>
                          <a:cs typeface="Georgia"/>
                          <a:sym typeface="Georgia"/>
                        </a:rPr>
                        <a:t>Method</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lt1"/>
                          </a:solidFill>
                          <a:latin typeface="Georgia"/>
                          <a:ea typeface="Georgia"/>
                          <a:cs typeface="Georgia"/>
                          <a:sym typeface="Georgia"/>
                        </a:rPr>
                        <a:t>What paper suggests?</a:t>
                      </a:r>
                      <a:endParaRPr sz="2000" u="none" cap="none" strike="noStrike">
                        <a:solidFill>
                          <a:schemeClr val="lt1"/>
                        </a:solidFill>
                        <a:latin typeface="Georgia"/>
                        <a:ea typeface="Georgia"/>
                        <a:cs typeface="Georgia"/>
                        <a:sym typeface="Georgia"/>
                      </a:endParaRPr>
                    </a:p>
                  </a:txBody>
                  <a:tcPr marT="45725" marB="45725" marR="91450" marL="91450">
                    <a:solidFill>
                      <a:srgbClr val="002060"/>
                    </a:solidFill>
                  </a:tcPr>
                </a:tc>
              </a:tr>
              <a:tr h="14255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[4]Brain Tumor Detection using Image Processing</a:t>
                      </a:r>
                      <a:endParaRPr i="0" sz="18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000"/>
                        <a:buFont typeface="Arial"/>
                        <a:buNone/>
                      </a:pPr>
                      <a:r>
                        <a:rPr lang="en-US" sz="2000" u="none" cap="none" strike="noStrike">
                          <a:solidFill>
                            <a:srgbClr val="C00000"/>
                          </a:solidFill>
                          <a:latin typeface="Georgia"/>
                          <a:ea typeface="Georgia"/>
                          <a:cs typeface="Georgia"/>
                          <a:sym typeface="Georgia"/>
                        </a:rPr>
                        <a:t>Image Processing</a:t>
                      </a:r>
                      <a:endParaRPr sz="18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solidFill>
                            <a:srgbClr val="C00000"/>
                          </a:solidFill>
                          <a:latin typeface="Georgia"/>
                          <a:ea typeface="Georgia"/>
                          <a:cs typeface="Georgia"/>
                          <a:sym typeface="Georgia"/>
                        </a:rPr>
                        <a:t>Tumor is detected using Image processing.</a:t>
                      </a:r>
                      <a:endParaRPr sz="1400" u="none" cap="none" strike="noStrike">
                        <a:solidFill>
                          <a:srgbClr val="C00000"/>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C00000"/>
                        </a:solidFill>
                        <a:latin typeface="Georgia"/>
                        <a:ea typeface="Georgia"/>
                        <a:cs typeface="Georgia"/>
                        <a:sym typeface="Georgia"/>
                      </a:endParaRPr>
                    </a:p>
                  </a:txBody>
                  <a:tcPr marT="45725" marB="45725" marR="91450" marL="91450"/>
                </a:tc>
              </a:tr>
              <a:tr h="22426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[5]Brain tumor segmentation based on deep learning and an attention mechanism using MRI multi‑modalities brain images</a:t>
                      </a:r>
                      <a:endParaRPr sz="18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Image Segmentation</a:t>
                      </a:r>
                      <a:endParaRPr sz="1800" u="none" cap="none" strike="noStrike">
                        <a:solidFill>
                          <a:srgbClr val="C00000"/>
                        </a:solidFill>
                        <a:latin typeface="Georgia"/>
                        <a:ea typeface="Georgia"/>
                        <a:cs typeface="Georgia"/>
                        <a:sym typeface="Georgia"/>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C00000"/>
                          </a:solidFill>
                          <a:latin typeface="Georgia"/>
                          <a:ea typeface="Georgia"/>
                          <a:cs typeface="Georgia"/>
                          <a:sym typeface="Georgia"/>
                        </a:rPr>
                        <a:t>A difference In the Brain cells is detected using Deep Learning and region detection (The affected part).</a:t>
                      </a:r>
                      <a:endParaRPr sz="1800" u="none" cap="none" strike="noStrike">
                        <a:solidFill>
                          <a:srgbClr val="C00000"/>
                        </a:solidFill>
                        <a:latin typeface="Georgia"/>
                        <a:ea typeface="Georgia"/>
                        <a:cs typeface="Georgia"/>
                        <a:sym typeface="Georgia"/>
                      </a:endParaRPr>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6"/>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Problem statement and Objectives</a:t>
            </a:r>
            <a:endParaRPr/>
          </a:p>
        </p:txBody>
      </p:sp>
      <p:pic>
        <p:nvPicPr>
          <p:cNvPr id="139" name="Google Shape;139;p6"/>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40" name="Google Shape;140;p6"/>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41" name="Google Shape;141;p6"/>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42" name="Google Shape;142;p6"/>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43" name="Google Shape;143;p6"/>
          <p:cNvSpPr txBox="1"/>
          <p:nvPr/>
        </p:nvSpPr>
        <p:spPr>
          <a:xfrm>
            <a:off x="763772" y="1539448"/>
            <a:ext cx="10515600" cy="4581507"/>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rgbClr val="002060"/>
              </a:buClr>
              <a:buSzPts val="2800"/>
              <a:buFont typeface="Arial"/>
              <a:buNone/>
            </a:pPr>
            <a:r>
              <a:rPr b="1" i="0" lang="en-US" sz="2800" u="none" cap="none" strike="noStrike">
                <a:solidFill>
                  <a:srgbClr val="002060"/>
                </a:solidFill>
                <a:latin typeface="Georgia"/>
                <a:ea typeface="Georgia"/>
                <a:cs typeface="Georgia"/>
                <a:sym typeface="Georgia"/>
              </a:rPr>
              <a:t>Problem statement</a:t>
            </a:r>
            <a:endParaRPr b="0" i="0" sz="1400" u="none" cap="none" strike="noStrike">
              <a:solidFill>
                <a:srgbClr val="000000"/>
              </a:solidFill>
              <a:latin typeface="Arial"/>
              <a:ea typeface="Arial"/>
              <a:cs typeface="Arial"/>
              <a:sym typeface="Arial"/>
            </a:endParaRPr>
          </a:p>
          <a:p>
            <a:pPr indent="-228600" lvl="0" marL="228600" marR="0" rtl="0" algn="l">
              <a:lnSpc>
                <a:spcPct val="110000"/>
              </a:lnSpc>
              <a:spcBef>
                <a:spcPts val="0"/>
              </a:spcBef>
              <a:spcAft>
                <a:spcPts val="0"/>
              </a:spcAft>
              <a:buClr>
                <a:srgbClr val="C00000"/>
              </a:buClr>
              <a:buSzPts val="2000"/>
              <a:buFont typeface="Arial"/>
              <a:buChar char="•"/>
            </a:pPr>
            <a:r>
              <a:rPr b="1" i="0" lang="en-US" sz="2000" u="none" cap="none" strike="noStrike">
                <a:solidFill>
                  <a:srgbClr val="C00000"/>
                </a:solidFill>
                <a:latin typeface="Georgia"/>
                <a:ea typeface="Georgia"/>
                <a:cs typeface="Georgia"/>
                <a:sym typeface="Georgia"/>
              </a:rPr>
              <a:t>To detect brain tumor using Deep Learning algorithms and implement the same into a web application that will act as an end product. The system being developed aims to facilitate early detection of tumour so as to reduce mortality rates.</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2600"/>
              <a:buFont typeface="Arial"/>
              <a:buNone/>
            </a:pPr>
            <a:r>
              <a:t/>
            </a:r>
            <a:endParaRPr b="1" i="0" sz="2600" u="none" cap="none" strike="noStrike">
              <a:solidFill>
                <a:srgbClr val="C55A11"/>
              </a:solidFill>
              <a:latin typeface="Bell MT"/>
              <a:ea typeface="Bell MT"/>
              <a:cs typeface="Bell MT"/>
              <a:sym typeface="Bell MT"/>
            </a:endParaRPr>
          </a:p>
          <a:p>
            <a:pPr indent="0" lvl="0" marL="0" marR="0" rtl="0" algn="l">
              <a:lnSpc>
                <a:spcPct val="110000"/>
              </a:lnSpc>
              <a:spcBef>
                <a:spcPts val="0"/>
              </a:spcBef>
              <a:spcAft>
                <a:spcPts val="0"/>
              </a:spcAft>
              <a:buClr>
                <a:srgbClr val="002060"/>
              </a:buClr>
              <a:buSzPts val="2800"/>
              <a:buFont typeface="Arial"/>
              <a:buNone/>
            </a:pPr>
            <a:r>
              <a:rPr b="1" i="0" lang="en-US" sz="2800" u="none" cap="none" strike="noStrike">
                <a:solidFill>
                  <a:srgbClr val="002060"/>
                </a:solidFill>
                <a:latin typeface="Georgia"/>
                <a:ea typeface="Georgia"/>
                <a:cs typeface="Georgia"/>
                <a:sym typeface="Georgia"/>
              </a:rPr>
              <a:t>Objectives</a:t>
            </a:r>
            <a:endParaRPr b="0" i="0" sz="1400" u="none" cap="none" strike="noStrike">
              <a:solidFill>
                <a:srgbClr val="000000"/>
              </a:solidFill>
              <a:latin typeface="Arial"/>
              <a:ea typeface="Arial"/>
              <a:cs typeface="Arial"/>
              <a:sym typeface="Arial"/>
            </a:endParaRPr>
          </a:p>
          <a:p>
            <a:pPr indent="-228600" lvl="0" marL="2286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To reduce human intervention using automation of tumour detection.</a:t>
            </a:r>
            <a:endParaRPr b="0" i="0" sz="1400" u="none" cap="none" strike="noStrike">
              <a:solidFill>
                <a:srgbClr val="000000"/>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To increase awareness about the “Brain Tumor”, by providing information modules on the web application.</a:t>
            </a:r>
            <a:endParaRPr b="0" i="0" sz="1400" u="none" cap="none" strike="noStrike">
              <a:solidFill>
                <a:srgbClr val="000000"/>
              </a:solidFill>
              <a:latin typeface="Georgia"/>
              <a:ea typeface="Georgia"/>
              <a:cs typeface="Georgia"/>
              <a:sym typeface="Georgia"/>
            </a:endParaRPr>
          </a:p>
          <a:p>
            <a:pPr indent="-228600" lvl="0" marL="2286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Reduction of medical cost by early detection and diagnosis.</a:t>
            </a:r>
            <a:endParaRPr b="0" i="0" sz="2800" u="none" cap="none" strike="noStrike">
              <a:solidFill>
                <a:schemeClr val="dk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Methodology</a:t>
            </a:r>
            <a:endParaRPr b="1">
              <a:solidFill>
                <a:srgbClr val="002060"/>
              </a:solidFill>
              <a:latin typeface="Georgia"/>
              <a:ea typeface="Georgia"/>
              <a:cs typeface="Georgia"/>
              <a:sym typeface="Georgia"/>
            </a:endParaRPr>
          </a:p>
        </p:txBody>
      </p:sp>
      <p:pic>
        <p:nvPicPr>
          <p:cNvPr id="149" name="Google Shape;149;p7"/>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50" name="Google Shape;150;p7"/>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51" name="Google Shape;151;p7"/>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pic>
        <p:nvPicPr>
          <p:cNvPr id="152" name="Google Shape;152;p7"/>
          <p:cNvPicPr preferRelativeResize="0"/>
          <p:nvPr/>
        </p:nvPicPr>
        <p:blipFill rotWithShape="1">
          <a:blip r:embed="rId4">
            <a:alphaModFix/>
          </a:blip>
          <a:srcRect b="0" l="0" r="0" t="0"/>
          <a:stretch/>
        </p:blipFill>
        <p:spPr>
          <a:xfrm>
            <a:off x="1372712" y="855336"/>
            <a:ext cx="9446576" cy="5313699"/>
          </a:xfrm>
          <a:prstGeom prst="rect">
            <a:avLst/>
          </a:prstGeom>
          <a:noFill/>
          <a:ln>
            <a:noFill/>
          </a:ln>
        </p:spPr>
      </p:pic>
      <p:sp>
        <p:nvSpPr>
          <p:cNvPr id="153" name="Google Shape;153;p7"/>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54" name="Google Shape;154;p7"/>
          <p:cNvSpPr txBox="1"/>
          <p:nvPr/>
        </p:nvSpPr>
        <p:spPr>
          <a:xfrm>
            <a:off x="763772" y="1539449"/>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1"/>
              </a:buClr>
              <a:buSzPts val="2000"/>
              <a:buFont typeface="Arial"/>
              <a:buNone/>
            </a:pPr>
            <a:r>
              <a:t/>
            </a:r>
            <a:endParaRPr b="1" i="1" sz="2000" u="none" cap="none" strike="noStrike">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000"/>
              <a:buFont typeface="Arial"/>
              <a:buNone/>
            </a:pPr>
            <a:r>
              <a:t/>
            </a:r>
            <a:endParaRPr b="1" i="1" sz="2000" u="none" cap="none" strike="noStrike">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000"/>
              <a:buFont typeface="Arial"/>
              <a:buNone/>
            </a:pPr>
            <a:r>
              <a:t/>
            </a:r>
            <a:endParaRPr b="1" i="1" sz="2000" u="none" cap="none" strike="noStrike">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000"/>
              <a:buFont typeface="Arial"/>
              <a:buNone/>
            </a:pPr>
            <a:r>
              <a:t/>
            </a:r>
            <a:endParaRPr b="1" i="1" sz="2000" u="none" cap="none" strike="noStrike">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chemeClr val="dk1"/>
              </a:buClr>
              <a:buSzPts val="2800"/>
              <a:buFont typeface="Arial"/>
              <a:buNone/>
            </a:pPr>
            <a:r>
              <a:t/>
            </a:r>
            <a:endParaRPr b="1" i="0" sz="2800" u="none" cap="none" strike="noStrike">
              <a:solidFill>
                <a:srgbClr val="002060"/>
              </a:solidFill>
              <a:latin typeface="Georgia"/>
              <a:ea typeface="Georgia"/>
              <a:cs typeface="Georgia"/>
              <a:sym typeface="Georgia"/>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chemeClr val="dk1"/>
              </a:solidFill>
              <a:latin typeface="Georgia"/>
              <a:ea typeface="Georgia"/>
              <a:cs typeface="Georgia"/>
              <a:sym typeface="Georgia"/>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Georgia"/>
              <a:ea typeface="Georgia"/>
              <a:cs typeface="Georgia"/>
              <a:sym typeface="Georgia"/>
            </a:endParaRPr>
          </a:p>
        </p:txBody>
      </p:sp>
      <p:sp>
        <p:nvSpPr>
          <p:cNvPr id="155" name="Google Shape;155;p7"/>
          <p:cNvSpPr txBox="1"/>
          <p:nvPr/>
        </p:nvSpPr>
        <p:spPr>
          <a:xfrm>
            <a:off x="3630298" y="5768825"/>
            <a:ext cx="49314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Georgia"/>
                <a:ea typeface="Georgia"/>
                <a:cs typeface="Georgia"/>
                <a:sym typeface="Georgia"/>
              </a:rPr>
              <a:t>Fig 2.- Proposed Block Diagram</a:t>
            </a:r>
            <a:endParaRPr b="0" i="0" sz="1400" u="none" cap="none" strike="noStrike">
              <a:solidFill>
                <a:srgbClr val="C00000"/>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Requirement analysis</a:t>
            </a:r>
            <a:endParaRPr/>
          </a:p>
        </p:txBody>
      </p:sp>
      <p:pic>
        <p:nvPicPr>
          <p:cNvPr id="161" name="Google Shape;161;p8"/>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62" name="Google Shape;162;p8"/>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63" name="Google Shape;163;p8"/>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64" name="Google Shape;164;p8"/>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65" name="Google Shape;165;p8"/>
          <p:cNvSpPr txBox="1"/>
          <p:nvPr/>
        </p:nvSpPr>
        <p:spPr>
          <a:xfrm>
            <a:off x="1212111" y="1430329"/>
            <a:ext cx="10040713" cy="4958046"/>
          </a:xfrm>
          <a:prstGeom prst="rect">
            <a:avLst/>
          </a:prstGeom>
          <a:noFill/>
          <a:ln>
            <a:noFill/>
          </a:ln>
        </p:spPr>
        <p:txBody>
          <a:bodyPr anchorCtr="0" anchor="t" bIns="45700" lIns="91425" spcFirstLastPara="1" rIns="91425" wrap="square" tIns="45700">
            <a:normAutofit/>
          </a:bodyPr>
          <a:lstStyle/>
          <a:p>
            <a:pPr indent="0" lvl="0" marL="0" marR="0" rtl="0" algn="l">
              <a:lnSpc>
                <a:spcPct val="130000"/>
              </a:lnSpc>
              <a:spcBef>
                <a:spcPts val="0"/>
              </a:spcBef>
              <a:spcAft>
                <a:spcPts val="0"/>
              </a:spcAft>
              <a:buClr>
                <a:srgbClr val="002060"/>
              </a:buClr>
              <a:buSzPts val="7000"/>
              <a:buFont typeface="Arial"/>
              <a:buNone/>
            </a:pPr>
            <a:r>
              <a:rPr b="1" i="0" lang="en-US" sz="2000" u="none" cap="none" strike="noStrike">
                <a:solidFill>
                  <a:srgbClr val="002060"/>
                </a:solidFill>
                <a:latin typeface="Georgia"/>
                <a:ea typeface="Georgia"/>
                <a:cs typeface="Georgia"/>
                <a:sym typeface="Georgia"/>
              </a:rPr>
              <a:t>Software Requirement</a:t>
            </a:r>
            <a:endParaRPr b="0" i="0" sz="2000" u="none" cap="none" strike="noStrike">
              <a:solidFill>
                <a:srgbClr val="000000"/>
              </a:solidFill>
              <a:latin typeface="Georgia"/>
              <a:ea typeface="Georgia"/>
              <a:cs typeface="Georgia"/>
              <a:sym typeface="Georgia"/>
            </a:endParaRPr>
          </a:p>
          <a:p>
            <a:pPr indent="0" lvl="0" marL="0" marR="0" rtl="0" algn="l">
              <a:lnSpc>
                <a:spcPct val="110000"/>
              </a:lnSpc>
              <a:spcBef>
                <a:spcPts val="0"/>
              </a:spcBef>
              <a:spcAft>
                <a:spcPts val="0"/>
              </a:spcAft>
              <a:buClr>
                <a:srgbClr val="002060"/>
              </a:buClr>
              <a:buSzPts val="11000"/>
              <a:buFont typeface="Arial"/>
              <a:buNone/>
            </a:pPr>
            <a:br>
              <a:rPr b="1" i="0" lang="en-US" sz="2000" u="none" cap="none" strike="noStrike">
                <a:solidFill>
                  <a:srgbClr val="002060"/>
                </a:solidFill>
                <a:latin typeface="Georgia"/>
                <a:ea typeface="Georgia"/>
                <a:cs typeface="Georgia"/>
                <a:sym typeface="Georgia"/>
              </a:rPr>
            </a:br>
            <a:r>
              <a:rPr b="1" i="0" lang="en-US" sz="2000" u="none" cap="none" strike="noStrike">
                <a:solidFill>
                  <a:srgbClr val="002060"/>
                </a:solidFill>
                <a:latin typeface="Georgia"/>
                <a:ea typeface="Georgia"/>
                <a:cs typeface="Georgia"/>
                <a:sym typeface="Georgia"/>
              </a:rPr>
              <a:t>OS Requirement</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Windows 8/10</a:t>
            </a:r>
            <a:endParaRPr b="0" i="0" sz="2000" u="none" cap="none" strike="noStrike">
              <a:solidFill>
                <a:srgbClr val="C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Arial"/>
              <a:buChar char="●"/>
            </a:pPr>
            <a:r>
              <a:rPr b="1" i="0" lang="en-US" sz="2000" u="none" cap="none" strike="noStrike">
                <a:solidFill>
                  <a:srgbClr val="C00000"/>
                </a:solidFill>
                <a:latin typeface="Georgia"/>
                <a:ea typeface="Georgia"/>
                <a:cs typeface="Georgia"/>
                <a:sym typeface="Georgia"/>
              </a:rPr>
              <a:t>Linux	</a:t>
            </a:r>
            <a:endParaRPr b="0" i="0" sz="2000" u="none" cap="none" strike="noStrike">
              <a:solidFill>
                <a:srgbClr val="C00000"/>
              </a:solidFill>
              <a:latin typeface="Georgia"/>
              <a:ea typeface="Georgia"/>
              <a:cs typeface="Georgia"/>
              <a:sym typeface="Georgia"/>
            </a:endParaRPr>
          </a:p>
          <a:p>
            <a:pPr indent="0" lvl="0" marL="0" marR="0" rtl="0" algn="l">
              <a:lnSpc>
                <a:spcPct val="110000"/>
              </a:lnSpc>
              <a:spcBef>
                <a:spcPts val="0"/>
              </a:spcBef>
              <a:spcAft>
                <a:spcPts val="0"/>
              </a:spcAft>
              <a:buClr>
                <a:srgbClr val="3A3838"/>
              </a:buClr>
              <a:buSzPts val="6000"/>
              <a:buFont typeface="Arial"/>
              <a:buNone/>
            </a:pPr>
            <a:r>
              <a:rPr b="1" i="0" lang="en-US" sz="2000" u="none" cap="none" strike="noStrike">
                <a:solidFill>
                  <a:srgbClr val="3A3838"/>
                </a:solidFill>
                <a:latin typeface="Georgia"/>
                <a:ea typeface="Georgia"/>
                <a:cs typeface="Georgia"/>
                <a:sym typeface="Georgia"/>
              </a:rPr>
              <a:t>	</a:t>
            </a:r>
            <a:br>
              <a:rPr b="1" i="0" lang="en-US" sz="2000" u="none" cap="none" strike="noStrike">
                <a:solidFill>
                  <a:srgbClr val="3A3838"/>
                </a:solidFill>
                <a:latin typeface="Georgia"/>
                <a:ea typeface="Georgia"/>
                <a:cs typeface="Georgia"/>
                <a:sym typeface="Georgia"/>
              </a:rPr>
            </a:br>
            <a:r>
              <a:rPr b="1" i="0" lang="en-US" sz="2000" u="none" cap="none" strike="noStrike">
                <a:solidFill>
                  <a:srgbClr val="002060"/>
                </a:solidFill>
                <a:latin typeface="Georgia"/>
                <a:ea typeface="Georgia"/>
                <a:cs typeface="Georgia"/>
                <a:sym typeface="Georgia"/>
              </a:rPr>
              <a:t>Training of the model</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Python IDE	(Kaggle Notebook Editor)</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Dataset for Training</a:t>
            </a:r>
            <a:endParaRPr b="0" i="0" sz="2000" u="none" cap="none" strike="noStrike">
              <a:solidFill>
                <a:srgbClr val="000000"/>
              </a:solidFill>
              <a:latin typeface="Georgia"/>
              <a:ea typeface="Georgia"/>
              <a:cs typeface="Georgia"/>
              <a:sym typeface="Georgia"/>
            </a:endParaRPr>
          </a:p>
          <a:p>
            <a:pPr indent="0" lvl="0" marL="0" marR="0" rtl="0" algn="l">
              <a:lnSpc>
                <a:spcPct val="110000"/>
              </a:lnSpc>
              <a:spcBef>
                <a:spcPts val="0"/>
              </a:spcBef>
              <a:spcAft>
                <a:spcPts val="0"/>
              </a:spcAft>
              <a:buClr>
                <a:srgbClr val="3A3838"/>
              </a:buClr>
              <a:buSzPts val="6000"/>
              <a:buFont typeface="Arial"/>
              <a:buNone/>
            </a:pPr>
            <a:br>
              <a:rPr b="1" i="0" lang="en-US" sz="2000" u="none" cap="none" strike="noStrike">
                <a:solidFill>
                  <a:srgbClr val="3A3838"/>
                </a:solidFill>
                <a:latin typeface="Georgia"/>
                <a:ea typeface="Georgia"/>
                <a:cs typeface="Georgia"/>
                <a:sym typeface="Georgia"/>
              </a:rPr>
            </a:br>
            <a:r>
              <a:rPr b="1" i="0" lang="en-US" sz="2000" u="none" cap="none" strike="noStrike">
                <a:solidFill>
                  <a:srgbClr val="002060"/>
                </a:solidFill>
                <a:latin typeface="Georgia"/>
                <a:ea typeface="Georgia"/>
                <a:cs typeface="Georgia"/>
                <a:sym typeface="Georgia"/>
              </a:rPr>
              <a:t>Web Application</a:t>
            </a:r>
            <a:endParaRPr b="0" i="0" sz="2000" u="none" cap="none" strike="noStrike">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9"/>
          <p:cNvSpPr txBox="1"/>
          <p:nvPr>
            <p:ph type="title"/>
          </p:nvPr>
        </p:nvSpPr>
        <p:spPr>
          <a:xfrm>
            <a:off x="0" y="192344"/>
            <a:ext cx="12192000" cy="8815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Georgia"/>
              <a:buNone/>
            </a:pPr>
            <a:r>
              <a:rPr b="1" lang="en-US">
                <a:solidFill>
                  <a:srgbClr val="002060"/>
                </a:solidFill>
                <a:latin typeface="Georgia"/>
                <a:ea typeface="Georgia"/>
                <a:cs typeface="Georgia"/>
                <a:sym typeface="Georgia"/>
              </a:rPr>
              <a:t>Proposed Requirement analysis</a:t>
            </a:r>
            <a:endParaRPr/>
          </a:p>
        </p:txBody>
      </p:sp>
      <p:pic>
        <p:nvPicPr>
          <p:cNvPr id="171" name="Google Shape;171;p9"/>
          <p:cNvPicPr preferRelativeResize="0"/>
          <p:nvPr>
            <p:ph idx="1" type="body"/>
          </p:nvPr>
        </p:nvPicPr>
        <p:blipFill rotWithShape="1">
          <a:blip r:embed="rId3">
            <a:alphaModFix/>
          </a:blip>
          <a:srcRect b="0" l="0" r="0" t="0"/>
          <a:stretch/>
        </p:blipFill>
        <p:spPr>
          <a:xfrm>
            <a:off x="125818" y="136525"/>
            <a:ext cx="879921" cy="1172756"/>
          </a:xfrm>
          <a:prstGeom prst="rect">
            <a:avLst/>
          </a:prstGeom>
          <a:noFill/>
          <a:ln>
            <a:noFill/>
          </a:ln>
        </p:spPr>
      </p:pic>
      <p:sp>
        <p:nvSpPr>
          <p:cNvPr id="172" name="Google Shape;172;p9"/>
          <p:cNvSpPr txBox="1"/>
          <p:nvPr>
            <p:ph idx="10" type="dt"/>
          </p:nvPr>
        </p:nvSpPr>
        <p:spPr>
          <a:xfrm>
            <a:off x="125818" y="6356351"/>
            <a:ext cx="1086293" cy="3651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Georgia"/>
                <a:ea typeface="Georgia"/>
                <a:cs typeface="Georgia"/>
                <a:sym typeface="Georgia"/>
              </a:rPr>
              <a:t>24-12-2021</a:t>
            </a:r>
            <a:endParaRPr>
              <a:latin typeface="Georgia"/>
              <a:ea typeface="Georgia"/>
              <a:cs typeface="Georgia"/>
              <a:sym typeface="Georgia"/>
            </a:endParaRPr>
          </a:p>
        </p:txBody>
      </p:sp>
      <p:sp>
        <p:nvSpPr>
          <p:cNvPr id="173" name="Google Shape;173;p9"/>
          <p:cNvSpPr txBox="1"/>
          <p:nvPr>
            <p:ph idx="11" type="ftr"/>
          </p:nvPr>
        </p:nvSpPr>
        <p:spPr>
          <a:xfrm>
            <a:off x="1998921" y="6356351"/>
            <a:ext cx="8272129" cy="36512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Georgia"/>
                <a:ea typeface="Georgia"/>
                <a:cs typeface="Georgia"/>
                <a:sym typeface="Georgia"/>
              </a:rPr>
              <a:t>Dept. of Electronics and Telecommunication </a:t>
            </a:r>
            <a:endParaRPr/>
          </a:p>
          <a:p>
            <a:pPr indent="0" lvl="0" marL="0" rtl="0" algn="ctr">
              <a:lnSpc>
                <a:spcPct val="100000"/>
              </a:lnSpc>
              <a:spcBef>
                <a:spcPts val="0"/>
              </a:spcBef>
              <a:spcAft>
                <a:spcPts val="0"/>
              </a:spcAft>
              <a:buSzPts val="1400"/>
              <a:buNone/>
            </a:pPr>
            <a:r>
              <a:rPr lang="en-US">
                <a:latin typeface="Georgia"/>
                <a:ea typeface="Georgia"/>
                <a:cs typeface="Georgia"/>
                <a:sym typeface="Georgia"/>
              </a:rPr>
              <a:t>Hope Foundation’s International Institute of Information Technology, Hinjawadi, Pune</a:t>
            </a:r>
            <a:endParaRPr>
              <a:latin typeface="Georgia"/>
              <a:ea typeface="Georgia"/>
              <a:cs typeface="Georgia"/>
              <a:sym typeface="Georgia"/>
            </a:endParaRPr>
          </a:p>
        </p:txBody>
      </p:sp>
      <p:sp>
        <p:nvSpPr>
          <p:cNvPr id="174" name="Google Shape;174;p9"/>
          <p:cNvSpPr txBox="1"/>
          <p:nvPr>
            <p:ph idx="12" type="sldNum"/>
          </p:nvPr>
        </p:nvSpPr>
        <p:spPr>
          <a:xfrm>
            <a:off x="11493795" y="6356352"/>
            <a:ext cx="487326" cy="36512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Georgia"/>
                <a:ea typeface="Georgia"/>
                <a:cs typeface="Georgia"/>
                <a:sym typeface="Georgia"/>
              </a:rPr>
              <a:t>‹#›</a:t>
            </a:fld>
            <a:endParaRPr>
              <a:latin typeface="Georgia"/>
              <a:ea typeface="Georgia"/>
              <a:cs typeface="Georgia"/>
              <a:sym typeface="Georgia"/>
            </a:endParaRPr>
          </a:p>
        </p:txBody>
      </p:sp>
      <p:sp>
        <p:nvSpPr>
          <p:cNvPr id="175" name="Google Shape;175;p9"/>
          <p:cNvSpPr txBox="1"/>
          <p:nvPr/>
        </p:nvSpPr>
        <p:spPr>
          <a:xfrm>
            <a:off x="1415311" y="1309281"/>
            <a:ext cx="9129908" cy="4811674"/>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rgbClr val="000000"/>
              </a:buClr>
              <a:buSzPts val="2000"/>
              <a:buFont typeface="Arial"/>
              <a:buNone/>
            </a:pPr>
            <a:r>
              <a:rPr b="1" i="0" lang="en-US" sz="2000" u="none" cap="none" strike="noStrike">
                <a:solidFill>
                  <a:srgbClr val="002060"/>
                </a:solidFill>
                <a:latin typeface="Georgia"/>
                <a:ea typeface="Georgia"/>
                <a:cs typeface="Georgia"/>
                <a:sym typeface="Georgia"/>
              </a:rPr>
              <a:t>Hardware Requirement</a:t>
            </a:r>
            <a:br>
              <a:rPr b="1" i="0" lang="en-US" sz="2000" u="none" cap="none" strike="noStrike">
                <a:solidFill>
                  <a:srgbClr val="3A3838"/>
                </a:solidFill>
                <a:latin typeface="Georgia"/>
                <a:ea typeface="Georgia"/>
                <a:cs typeface="Georgia"/>
                <a:sym typeface="Georgia"/>
              </a:rPr>
            </a:br>
            <a:r>
              <a:rPr b="1" i="0" lang="en-US" sz="2000" u="none" cap="none" strike="noStrike">
                <a:solidFill>
                  <a:srgbClr val="002060"/>
                </a:solidFill>
                <a:latin typeface="Georgia"/>
                <a:ea typeface="Georgia"/>
                <a:cs typeface="Georgia"/>
                <a:sym typeface="Georgia"/>
              </a:rPr>
              <a:t>Basic Hardware for Training Purpose</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RAM : 8 GB</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ROM : 2 GB</a:t>
            </a:r>
            <a:endParaRPr b="0" i="0" sz="2000" u="none" cap="none" strike="noStrike">
              <a:solidFill>
                <a:srgbClr val="0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Processor : i5 Processor</a:t>
            </a:r>
            <a:endParaRPr b="0" i="0" sz="2000" u="none" cap="none" strike="noStrike">
              <a:solidFill>
                <a:srgbClr val="000000"/>
              </a:solidFill>
              <a:latin typeface="Georgia"/>
              <a:ea typeface="Georgia"/>
              <a:cs typeface="Georgia"/>
              <a:sym typeface="Georgia"/>
            </a:endParaRPr>
          </a:p>
          <a:p>
            <a:pPr indent="0" lvl="0" marL="0" marR="0" rtl="0" algn="l">
              <a:lnSpc>
                <a:spcPct val="110000"/>
              </a:lnSpc>
              <a:spcBef>
                <a:spcPts val="0"/>
              </a:spcBef>
              <a:spcAft>
                <a:spcPts val="0"/>
              </a:spcAft>
              <a:buClr>
                <a:srgbClr val="3A3838"/>
              </a:buClr>
              <a:buSzPts val="6000"/>
              <a:buFont typeface="Arial"/>
              <a:buNone/>
            </a:pPr>
            <a:br>
              <a:rPr b="1" i="0" lang="en-US" sz="2000" u="none" cap="none" strike="noStrike">
                <a:solidFill>
                  <a:srgbClr val="C00000"/>
                </a:solidFill>
                <a:latin typeface="Georgia"/>
                <a:ea typeface="Georgia"/>
                <a:cs typeface="Georgia"/>
                <a:sym typeface="Georgia"/>
              </a:rPr>
            </a:br>
            <a:r>
              <a:rPr b="1" i="0" lang="en-US" sz="2000" u="none" cap="none" strike="noStrike">
                <a:solidFill>
                  <a:srgbClr val="002060"/>
                </a:solidFill>
                <a:latin typeface="Georgia"/>
                <a:ea typeface="Georgia"/>
                <a:cs typeface="Georgia"/>
                <a:sym typeface="Georgia"/>
              </a:rPr>
              <a:t>Limitations: </a:t>
            </a:r>
            <a:endParaRPr b="1" i="0" sz="2000" u="none" cap="none" strike="noStrike">
              <a:solidFill>
                <a:srgbClr val="00206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Limited detection due to less datasets being used in training.</a:t>
            </a:r>
            <a:endParaRPr b="1" i="0" sz="2000" u="none" cap="none" strike="noStrike">
              <a:solidFill>
                <a:srgbClr val="C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Accuracy of Dataset is an important factor. Unverified datasets can lead to false results. </a:t>
            </a:r>
            <a:endParaRPr b="1" i="0" sz="2000" u="none" cap="none" strike="noStrike">
              <a:solidFill>
                <a:srgbClr val="C00000"/>
              </a:solidFill>
              <a:latin typeface="Georgia"/>
              <a:ea typeface="Georgia"/>
              <a:cs typeface="Georgia"/>
              <a:sym typeface="Georgia"/>
            </a:endParaRPr>
          </a:p>
          <a:p>
            <a:pPr indent="-355600" lvl="0" marL="457200" marR="0" rtl="0" algn="l">
              <a:lnSpc>
                <a:spcPct val="110000"/>
              </a:lnSpc>
              <a:spcBef>
                <a:spcPts val="0"/>
              </a:spcBef>
              <a:spcAft>
                <a:spcPts val="0"/>
              </a:spcAft>
              <a:buClr>
                <a:srgbClr val="C00000"/>
              </a:buClr>
              <a:buSzPts val="2000"/>
              <a:buFont typeface="Georgia"/>
              <a:buChar char="●"/>
            </a:pPr>
            <a:r>
              <a:rPr b="1" i="0" lang="en-US" sz="2000" u="none" cap="none" strike="noStrike">
                <a:solidFill>
                  <a:srgbClr val="C00000"/>
                </a:solidFill>
                <a:latin typeface="Georgia"/>
                <a:ea typeface="Georgia"/>
                <a:cs typeface="Georgia"/>
                <a:sym typeface="Georgia"/>
              </a:rPr>
              <a:t>The detection model in it’s base form cannot provide accurate results on MRI captured using higher tesla MRI Machines.</a:t>
            </a:r>
            <a:endParaRPr b="0" i="0" sz="2000" u="none" cap="none" strike="noStrike">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